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svg" ContentType="image/svg+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DC3E6"/>
    <a:srgbClr val="FBE5D6"/>
    <a:srgbClr val="F1995D"/>
    <a:srgbClr val="EF8B47"/>
    <a:srgbClr val="FFFFFF"/>
    <a:srgbClr val="DEEBF7"/>
    <a:srgbClr val="FFC000"/>
    <a:srgbClr val="E8EEF8"/>
    <a:srgbClr val="DFE7F5"/>
    <a:srgbClr val="DCE5F4"/>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78" autoAdjust="0"/>
    <p:restoredTop sz="94660"/>
  </p:normalViewPr>
  <p:slideViewPr>
    <p:cSldViewPr snapToGrid="0">
      <p:cViewPr varScale="1">
        <p:scale>
          <a:sx n="76" d="100"/>
          <a:sy n="76" d="100"/>
        </p:scale>
        <p:origin x="114" y="35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png>
</file>

<file path=ppt/media/image2.sv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3B550A2-1D2D-292E-3435-96F10BF4203D}"/>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96A96D37-1E57-4313-0391-7ECD900992C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7FB7C563-034A-5283-6E71-46794E66EEA2}"/>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5" name="フッター プレースホルダー 4">
            <a:extLst>
              <a:ext uri="{FF2B5EF4-FFF2-40B4-BE49-F238E27FC236}">
                <a16:creationId xmlns:a16="http://schemas.microsoft.com/office/drawing/2014/main" id="{7D2F42A3-19F7-1A49-F33C-81C54BC579F0}"/>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A5748DD-74D4-88E1-377E-B07E715A8F0C}"/>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44646957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BBC7887-29DA-7183-0A57-1FFFBB2F1CDC}"/>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26ACAB8D-443F-DB1C-E748-B3F55682F549}"/>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FCBAB226-95E2-5C05-E512-55D7A14B3739}"/>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5" name="フッター プレースホルダー 4">
            <a:extLst>
              <a:ext uri="{FF2B5EF4-FFF2-40B4-BE49-F238E27FC236}">
                <a16:creationId xmlns:a16="http://schemas.microsoft.com/office/drawing/2014/main" id="{C2D10BF0-9F64-C130-B1D4-8BDB4010BBED}"/>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4D9AEF5-A984-7BC5-9E48-718D20C9486A}"/>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285780997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8DD2A082-A865-AC73-E65A-6173781FC72C}"/>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C5A83BE0-54FB-498E-D31C-CE8F8EF42B51}"/>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802C0EE9-006E-268A-D909-84B611FBA639}"/>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5" name="フッター プレースホルダー 4">
            <a:extLst>
              <a:ext uri="{FF2B5EF4-FFF2-40B4-BE49-F238E27FC236}">
                <a16:creationId xmlns:a16="http://schemas.microsoft.com/office/drawing/2014/main" id="{B77AC78E-D031-6D8F-A2AC-64F9F7E5F50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FF63D2AF-75B6-BFDB-CF03-528CFFC73C1E}"/>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37462170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41A7E50-AD79-1205-D33E-806E0EDB55F8}"/>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5E2E81F8-55E8-2D0E-5152-FD4CED00D85E}"/>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84DB34DD-989C-9A3A-F358-BA442D9F2AC0}"/>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5" name="フッター プレースホルダー 4">
            <a:extLst>
              <a:ext uri="{FF2B5EF4-FFF2-40B4-BE49-F238E27FC236}">
                <a16:creationId xmlns:a16="http://schemas.microsoft.com/office/drawing/2014/main" id="{79A08A7F-129D-DAE9-A9E3-1449E439184B}"/>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5A0DF428-EACB-A539-C426-7C3968E329EA}"/>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25203491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2132636-19AF-277B-0CE5-00B161E91C3F}"/>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05082421-E44C-75A8-976D-E33C838D8E6F}"/>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2BBD9978-03D7-6E74-A774-330F1264C71D}"/>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5" name="フッター プレースホルダー 4">
            <a:extLst>
              <a:ext uri="{FF2B5EF4-FFF2-40B4-BE49-F238E27FC236}">
                <a16:creationId xmlns:a16="http://schemas.microsoft.com/office/drawing/2014/main" id="{4032E4E8-B304-8BCD-A07B-C29613D3F89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6C3060B1-1D91-7E90-93AA-B36AA9A3A106}"/>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298814729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B15B739-1791-0342-DBA0-B4AAF91E6B71}"/>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EF84138D-790C-148E-D852-5922BFF2434F}"/>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07DB785F-4C94-3DB2-FD80-ED8409D5E19E}"/>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A878B615-E712-4F99-F91A-B211AAC5CAB5}"/>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6" name="フッター プレースホルダー 5">
            <a:extLst>
              <a:ext uri="{FF2B5EF4-FFF2-40B4-BE49-F238E27FC236}">
                <a16:creationId xmlns:a16="http://schemas.microsoft.com/office/drawing/2014/main" id="{4F7BB0A2-92D6-F8F1-6818-8F5DA1A2CFE4}"/>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B1972694-5908-1EDD-BE17-4401A4CEB440}"/>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346108047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993E450-819D-2C33-A595-2E13D6449DEA}"/>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DE061F6C-58D7-A43C-F7DD-DC0C0071AEBC}"/>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22DFB893-B3DF-95AA-9FE6-8C57C2A2C8BB}"/>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92C5DE1A-C317-30DC-AF0E-40BE1DB8C3C7}"/>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DC150DA2-CA03-9D65-939C-498B670D97AC}"/>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DD29C482-E018-C054-63C8-656E9E913CDC}"/>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8" name="フッター プレースホルダー 7">
            <a:extLst>
              <a:ext uri="{FF2B5EF4-FFF2-40B4-BE49-F238E27FC236}">
                <a16:creationId xmlns:a16="http://schemas.microsoft.com/office/drawing/2014/main" id="{DD77D77E-C848-6611-F6ED-7C273F680066}"/>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E41AE67D-75B8-5772-44D3-3CD212D957AF}"/>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22658854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A7BEAC7-F4D4-2836-2CC0-0FF809EABD47}"/>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D366B0A4-E5BE-6BBB-972C-DD231CFBCF1E}"/>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4" name="フッター プレースホルダー 3">
            <a:extLst>
              <a:ext uri="{FF2B5EF4-FFF2-40B4-BE49-F238E27FC236}">
                <a16:creationId xmlns:a16="http://schemas.microsoft.com/office/drawing/2014/main" id="{2A86873B-AFCD-0BB3-3667-255D843FFD46}"/>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DC54655C-86F9-9934-A03C-7D6438C7E17E}"/>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231198483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A0CD1033-9BF1-6BC9-0BEF-EF4FA9EB8960}"/>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3" name="フッター プレースホルダー 2">
            <a:extLst>
              <a:ext uri="{FF2B5EF4-FFF2-40B4-BE49-F238E27FC236}">
                <a16:creationId xmlns:a16="http://schemas.microsoft.com/office/drawing/2014/main" id="{8B99431F-3E53-79C7-ADD5-62C63E364C83}"/>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2410A5BD-631F-4F53-81A2-BCE789FFFF8B}"/>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29919556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5F0E31B-E219-AB40-9A60-D248CB7C8FC7}"/>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0C1CDCD0-87D9-7E1D-2727-F538A11E255A}"/>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C104B29C-1985-6812-EB3C-D8BC3D21852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276C7599-D09B-8C59-4113-D1E954A938FC}"/>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6" name="フッター プレースホルダー 5">
            <a:extLst>
              <a:ext uri="{FF2B5EF4-FFF2-40B4-BE49-F238E27FC236}">
                <a16:creationId xmlns:a16="http://schemas.microsoft.com/office/drawing/2014/main" id="{A46E9586-58F2-9015-9397-BDC738818CEA}"/>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BF1C820-E3B3-B435-228E-166A8382BBFC}"/>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7956094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AD7221A-6A7E-D6DA-27F1-BD43348A1780}"/>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D2B827CC-8133-9B3E-311E-0EE61C760BFF}"/>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677DFB83-91FE-3C35-14D4-3B6A2F157EE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789B06B1-386E-FA60-AEA8-A6D75E25DE57}"/>
              </a:ext>
            </a:extLst>
          </p:cNvPr>
          <p:cNvSpPr>
            <a:spLocks noGrp="1"/>
          </p:cNvSpPr>
          <p:nvPr>
            <p:ph type="dt" sz="half" idx="10"/>
          </p:nvPr>
        </p:nvSpPr>
        <p:spPr/>
        <p:txBody>
          <a:bodyPr/>
          <a:lstStyle/>
          <a:p>
            <a:fld id="{40A9581F-645C-405D-BE24-B535C18AE650}" type="datetimeFigureOut">
              <a:rPr kumimoji="1" lang="ja-JP" altLang="en-US" smtClean="0"/>
              <a:t>2024/2/22</a:t>
            </a:fld>
            <a:endParaRPr kumimoji="1" lang="ja-JP" altLang="en-US"/>
          </a:p>
        </p:txBody>
      </p:sp>
      <p:sp>
        <p:nvSpPr>
          <p:cNvPr id="6" name="フッター プレースホルダー 5">
            <a:extLst>
              <a:ext uri="{FF2B5EF4-FFF2-40B4-BE49-F238E27FC236}">
                <a16:creationId xmlns:a16="http://schemas.microsoft.com/office/drawing/2014/main" id="{9840626B-094A-06B4-1993-E9200D1C162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4DFF8CB7-6A31-30D9-7BB4-AC7E8CD3EF4D}"/>
              </a:ext>
            </a:extLst>
          </p:cNvPr>
          <p:cNvSpPr>
            <a:spLocks noGrp="1"/>
          </p:cNvSpPr>
          <p:nvPr>
            <p:ph type="sldNum" sz="quarter" idx="12"/>
          </p:nvPr>
        </p:nvSpPr>
        <p:spPr/>
        <p:txBody>
          <a:body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42111176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DE44069A-E6A6-16FC-A96A-F06EE2D019D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1D3F19C4-E33F-5635-C01B-72E8DAD7424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64A3F7F8-7721-3F70-6D20-06491C3A7F29}"/>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0A9581F-645C-405D-BE24-B535C18AE650}" type="datetimeFigureOut">
              <a:rPr kumimoji="1" lang="ja-JP" altLang="en-US" smtClean="0"/>
              <a:t>2024/2/22</a:t>
            </a:fld>
            <a:endParaRPr kumimoji="1" lang="ja-JP" altLang="en-US"/>
          </a:p>
        </p:txBody>
      </p:sp>
      <p:sp>
        <p:nvSpPr>
          <p:cNvPr id="5" name="フッター プレースホルダー 4">
            <a:extLst>
              <a:ext uri="{FF2B5EF4-FFF2-40B4-BE49-F238E27FC236}">
                <a16:creationId xmlns:a16="http://schemas.microsoft.com/office/drawing/2014/main" id="{D4DEA6BB-8FE0-339F-2CFD-AA85094C836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4117A802-6E38-1ED3-0C59-E9F0DF287E47}"/>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FC891DD-284B-4A7B-8BD3-995A9083E295}" type="slidenum">
              <a:rPr kumimoji="1" lang="ja-JP" altLang="en-US" smtClean="0"/>
              <a:t>‹#›</a:t>
            </a:fld>
            <a:endParaRPr kumimoji="1" lang="ja-JP" altLang="en-US"/>
          </a:p>
        </p:txBody>
      </p:sp>
    </p:spTree>
    <p:extLst>
      <p:ext uri="{BB962C8B-B14F-4D97-AF65-F5344CB8AC3E}">
        <p14:creationId xmlns:p14="http://schemas.microsoft.com/office/powerpoint/2010/main" val="55650763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svg"/><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直角三角形 11">
            <a:extLst>
              <a:ext uri="{FF2B5EF4-FFF2-40B4-BE49-F238E27FC236}">
                <a16:creationId xmlns:a16="http://schemas.microsoft.com/office/drawing/2014/main" id="{7D4C6597-7CA7-A792-4901-30F174F14A2F}"/>
              </a:ext>
            </a:extLst>
          </p:cNvPr>
          <p:cNvSpPr/>
          <p:nvPr/>
        </p:nvSpPr>
        <p:spPr>
          <a:xfrm rot="21136070">
            <a:off x="-918861" y="-1638516"/>
            <a:ext cx="8894194" cy="2103044"/>
          </a:xfrm>
          <a:prstGeom prst="rtTriangle">
            <a:avLst/>
          </a:prstGeom>
          <a:solidFill>
            <a:schemeClr val="accent5">
              <a:lumMod val="20000"/>
              <a:lumOff val="8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 name="直角三角形 10">
            <a:extLst>
              <a:ext uri="{FF2B5EF4-FFF2-40B4-BE49-F238E27FC236}">
                <a16:creationId xmlns:a16="http://schemas.microsoft.com/office/drawing/2014/main" id="{3849628B-27A7-28EA-09C3-7C717799A4B6}"/>
              </a:ext>
            </a:extLst>
          </p:cNvPr>
          <p:cNvSpPr/>
          <p:nvPr/>
        </p:nvSpPr>
        <p:spPr>
          <a:xfrm rot="5400000">
            <a:off x="-2412896" y="1435274"/>
            <a:ext cx="6645683" cy="3008262"/>
          </a:xfrm>
          <a:prstGeom prst="rtTriangle">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13" name="グループ化 12">
            <a:extLst>
              <a:ext uri="{FF2B5EF4-FFF2-40B4-BE49-F238E27FC236}">
                <a16:creationId xmlns:a16="http://schemas.microsoft.com/office/drawing/2014/main" id="{912927EC-9343-167C-8A52-4683ED05CBCE}"/>
              </a:ext>
            </a:extLst>
          </p:cNvPr>
          <p:cNvGrpSpPr/>
          <p:nvPr/>
        </p:nvGrpSpPr>
        <p:grpSpPr>
          <a:xfrm>
            <a:off x="2368115" y="1357633"/>
            <a:ext cx="7570071" cy="3925158"/>
            <a:chOff x="2879017" y="1346811"/>
            <a:chExt cx="7570071" cy="3925158"/>
          </a:xfrm>
        </p:grpSpPr>
        <p:sp>
          <p:nvSpPr>
            <p:cNvPr id="5" name="テキスト ボックス 4">
              <a:extLst>
                <a:ext uri="{FF2B5EF4-FFF2-40B4-BE49-F238E27FC236}">
                  <a16:creationId xmlns:a16="http://schemas.microsoft.com/office/drawing/2014/main" id="{0AB3F6D2-9648-D106-0D51-F3D92B26ADC5}"/>
                </a:ext>
              </a:extLst>
            </p:cNvPr>
            <p:cNvSpPr txBox="1"/>
            <p:nvPr/>
          </p:nvSpPr>
          <p:spPr>
            <a:xfrm>
              <a:off x="3077156" y="2038344"/>
              <a:ext cx="7173792" cy="1432828"/>
            </a:xfrm>
            <a:prstGeom prst="rect">
              <a:avLst/>
            </a:prstGeom>
            <a:noFill/>
            <a:effectLst/>
          </p:spPr>
          <p:txBody>
            <a:bodyPr wrap="square" rtlCol="0">
              <a:spAutoFit/>
            </a:bodyPr>
            <a:lstStyle/>
            <a:p>
              <a:pPr algn="ctr">
                <a:lnSpc>
                  <a:spcPts val="5400"/>
                </a:lnSpc>
              </a:pPr>
              <a:r>
                <a:rPr kumimoji="1" lang="ja-JP" altLang="en-US" sz="3600" b="1" dirty="0">
                  <a:solidFill>
                    <a:schemeClr val="accent5">
                      <a:lumMod val="50000"/>
                    </a:schemeClr>
                  </a:solidFill>
                </a:rPr>
                <a:t>株式会社●●●●●　事業計画書</a:t>
              </a:r>
              <a:endParaRPr kumimoji="1" lang="en-US" altLang="ja-JP" sz="3600" b="1" dirty="0">
                <a:solidFill>
                  <a:schemeClr val="accent5">
                    <a:lumMod val="50000"/>
                  </a:schemeClr>
                </a:solidFill>
              </a:endParaRPr>
            </a:p>
            <a:p>
              <a:pPr algn="ctr">
                <a:lnSpc>
                  <a:spcPts val="5400"/>
                </a:lnSpc>
              </a:pPr>
              <a:r>
                <a:rPr kumimoji="1" lang="ja-JP" altLang="en-US" sz="3600" b="1" dirty="0">
                  <a:solidFill>
                    <a:schemeClr val="accent5">
                      <a:lumMod val="50000"/>
                    </a:schemeClr>
                  </a:solidFill>
                </a:rPr>
                <a:t>テンプレート</a:t>
              </a:r>
            </a:p>
          </p:txBody>
        </p:sp>
        <p:sp>
          <p:nvSpPr>
            <p:cNvPr id="7" name="テキスト ボックス 6">
              <a:extLst>
                <a:ext uri="{FF2B5EF4-FFF2-40B4-BE49-F238E27FC236}">
                  <a16:creationId xmlns:a16="http://schemas.microsoft.com/office/drawing/2014/main" id="{A94E3EE8-98D6-C1BA-2527-F970B71F9AE7}"/>
                </a:ext>
              </a:extLst>
            </p:cNvPr>
            <p:cNvSpPr txBox="1"/>
            <p:nvPr/>
          </p:nvSpPr>
          <p:spPr>
            <a:xfrm>
              <a:off x="2879017" y="3911712"/>
              <a:ext cx="7570071" cy="400110"/>
            </a:xfrm>
            <a:prstGeom prst="rect">
              <a:avLst/>
            </a:prstGeom>
            <a:noFill/>
            <a:effectLst/>
          </p:spPr>
          <p:txBody>
            <a:bodyPr wrap="square" rtlCol="0">
              <a:spAutoFit/>
            </a:bodyPr>
            <a:lstStyle/>
            <a:p>
              <a:pPr algn="ctr"/>
              <a:r>
                <a:rPr kumimoji="1" lang="ja-JP" altLang="en-US" sz="2000" b="1" dirty="0">
                  <a:solidFill>
                    <a:schemeClr val="accent5">
                      <a:lumMod val="50000"/>
                    </a:schemeClr>
                  </a:solidFill>
                </a:rPr>
                <a:t>プロフィール・事業の意義・概要（</a:t>
              </a:r>
              <a:r>
                <a:rPr kumimoji="1" lang="en-US" altLang="ja-JP" sz="2000" b="1" dirty="0">
                  <a:solidFill>
                    <a:schemeClr val="accent5">
                      <a:lumMod val="50000"/>
                    </a:schemeClr>
                  </a:solidFill>
                </a:rPr>
                <a:t>P2</a:t>
              </a:r>
              <a:r>
                <a:rPr kumimoji="1" lang="ja-JP" altLang="en-US" sz="2000" b="1" dirty="0">
                  <a:solidFill>
                    <a:schemeClr val="accent5">
                      <a:lumMod val="50000"/>
                    </a:schemeClr>
                  </a:solidFill>
                </a:rPr>
                <a:t>）</a:t>
              </a:r>
            </a:p>
          </p:txBody>
        </p:sp>
        <p:sp>
          <p:nvSpPr>
            <p:cNvPr id="8" name="テキスト ボックス 7">
              <a:extLst>
                <a:ext uri="{FF2B5EF4-FFF2-40B4-BE49-F238E27FC236}">
                  <a16:creationId xmlns:a16="http://schemas.microsoft.com/office/drawing/2014/main" id="{8F6452BD-6F85-C10E-B9C8-7834B869A969}"/>
                </a:ext>
              </a:extLst>
            </p:cNvPr>
            <p:cNvSpPr txBox="1"/>
            <p:nvPr/>
          </p:nvSpPr>
          <p:spPr>
            <a:xfrm>
              <a:off x="2879017" y="4391785"/>
              <a:ext cx="7570071" cy="400110"/>
            </a:xfrm>
            <a:prstGeom prst="rect">
              <a:avLst/>
            </a:prstGeom>
            <a:noFill/>
            <a:effectLst/>
          </p:spPr>
          <p:txBody>
            <a:bodyPr wrap="square" rtlCol="0">
              <a:spAutoFit/>
            </a:bodyPr>
            <a:lstStyle/>
            <a:p>
              <a:pPr algn="ctr"/>
              <a:r>
                <a:rPr kumimoji="1" lang="ja-JP" altLang="en-US" sz="2000" b="1" dirty="0">
                  <a:solidFill>
                    <a:schemeClr val="accent5">
                      <a:lumMod val="50000"/>
                    </a:schemeClr>
                  </a:solidFill>
                </a:rPr>
                <a:t>市場分析・戦略（</a:t>
              </a:r>
              <a:r>
                <a:rPr kumimoji="1" lang="en-US" altLang="ja-JP" sz="2000" b="1" dirty="0">
                  <a:solidFill>
                    <a:schemeClr val="accent5">
                      <a:lumMod val="50000"/>
                    </a:schemeClr>
                  </a:solidFill>
                </a:rPr>
                <a:t>P3</a:t>
              </a:r>
              <a:r>
                <a:rPr kumimoji="1" lang="ja-JP" altLang="en-US" sz="2000" b="1" dirty="0">
                  <a:solidFill>
                    <a:schemeClr val="accent5">
                      <a:lumMod val="50000"/>
                    </a:schemeClr>
                  </a:solidFill>
                </a:rPr>
                <a:t>）</a:t>
              </a:r>
            </a:p>
          </p:txBody>
        </p:sp>
        <p:sp>
          <p:nvSpPr>
            <p:cNvPr id="9" name="テキスト ボックス 8">
              <a:extLst>
                <a:ext uri="{FF2B5EF4-FFF2-40B4-BE49-F238E27FC236}">
                  <a16:creationId xmlns:a16="http://schemas.microsoft.com/office/drawing/2014/main" id="{97FAFE4A-AA1C-91E7-C0A7-41CD6396D3BA}"/>
                </a:ext>
              </a:extLst>
            </p:cNvPr>
            <p:cNvSpPr txBox="1"/>
            <p:nvPr/>
          </p:nvSpPr>
          <p:spPr>
            <a:xfrm>
              <a:off x="2879017" y="4871859"/>
              <a:ext cx="7570071" cy="400110"/>
            </a:xfrm>
            <a:prstGeom prst="rect">
              <a:avLst/>
            </a:prstGeom>
            <a:noFill/>
            <a:effectLst/>
          </p:spPr>
          <p:txBody>
            <a:bodyPr wrap="square" rtlCol="0">
              <a:spAutoFit/>
            </a:bodyPr>
            <a:lstStyle/>
            <a:p>
              <a:pPr algn="ctr"/>
              <a:r>
                <a:rPr kumimoji="1" lang="ja-JP" altLang="en-US" sz="2000" b="1" dirty="0">
                  <a:solidFill>
                    <a:schemeClr val="accent5">
                      <a:lumMod val="50000"/>
                    </a:schemeClr>
                  </a:solidFill>
                </a:rPr>
                <a:t>資金計画・事業の見通し（</a:t>
              </a:r>
              <a:r>
                <a:rPr kumimoji="1" lang="en-US" altLang="ja-JP" sz="2000" b="1" dirty="0">
                  <a:solidFill>
                    <a:schemeClr val="accent5">
                      <a:lumMod val="50000"/>
                    </a:schemeClr>
                  </a:solidFill>
                </a:rPr>
                <a:t>P4</a:t>
              </a:r>
              <a:r>
                <a:rPr kumimoji="1" lang="ja-JP" altLang="en-US" sz="2000" b="1" dirty="0">
                  <a:solidFill>
                    <a:schemeClr val="accent5">
                      <a:lumMod val="50000"/>
                    </a:schemeClr>
                  </a:solidFill>
                </a:rPr>
                <a:t>）</a:t>
              </a:r>
            </a:p>
          </p:txBody>
        </p:sp>
        <p:sp>
          <p:nvSpPr>
            <p:cNvPr id="10" name="テキスト ボックス 9">
              <a:extLst>
                <a:ext uri="{FF2B5EF4-FFF2-40B4-BE49-F238E27FC236}">
                  <a16:creationId xmlns:a16="http://schemas.microsoft.com/office/drawing/2014/main" id="{693DCA26-9207-B853-5083-30FA3FF5B3E7}"/>
                </a:ext>
              </a:extLst>
            </p:cNvPr>
            <p:cNvSpPr txBox="1"/>
            <p:nvPr/>
          </p:nvSpPr>
          <p:spPr>
            <a:xfrm>
              <a:off x="4965971" y="1346811"/>
              <a:ext cx="3276709" cy="646331"/>
            </a:xfrm>
            <a:prstGeom prst="rect">
              <a:avLst/>
            </a:prstGeom>
            <a:noFill/>
          </p:spPr>
          <p:txBody>
            <a:bodyPr wrap="square" rtlCol="0">
              <a:spAutoFit/>
            </a:bodyPr>
            <a:lstStyle/>
            <a:p>
              <a:pPr algn="ctr"/>
              <a:r>
                <a:rPr kumimoji="1" lang="en-US" altLang="ja-JP" sz="3600" dirty="0">
                  <a:solidFill>
                    <a:schemeClr val="accent5">
                      <a:lumMod val="75000"/>
                      <a:alpha val="34000"/>
                    </a:schemeClr>
                  </a:solidFill>
                  <a:latin typeface="Abadi" panose="020F0502020204030204" pitchFamily="34" charset="0"/>
                  <a:ea typeface="Calibri" panose="020F0502020204030204" pitchFamily="34" charset="0"/>
                  <a:cs typeface="Aptos Serif" panose="020B0502040204020203" pitchFamily="18" charset="0"/>
                </a:rPr>
                <a:t>Business Plans</a:t>
              </a:r>
              <a:endParaRPr kumimoji="1" lang="ja-JP" altLang="en-US" sz="3600" dirty="0">
                <a:solidFill>
                  <a:schemeClr val="accent5">
                    <a:lumMod val="75000"/>
                    <a:alpha val="34000"/>
                  </a:schemeClr>
                </a:solidFill>
                <a:latin typeface="Abadi" panose="020F0502020204030204" pitchFamily="34" charset="0"/>
                <a:cs typeface="Aptos Serif" panose="020B0502040204020203" pitchFamily="18" charset="0"/>
              </a:endParaRPr>
            </a:p>
          </p:txBody>
        </p:sp>
      </p:grpSp>
      <p:pic>
        <p:nvPicPr>
          <p:cNvPr id="16" name="グラフィックス 15">
            <a:extLst>
              <a:ext uri="{FF2B5EF4-FFF2-40B4-BE49-F238E27FC236}">
                <a16:creationId xmlns:a16="http://schemas.microsoft.com/office/drawing/2014/main" id="{7C46C5E9-9034-C5A8-AB10-9948589FCDB1}"/>
              </a:ext>
            </a:extLst>
          </p:cNvPr>
          <p:cNvPicPr>
            <a:picLocks noChangeAspect="1"/>
          </p:cNvPicPr>
          <p:nvPr/>
        </p:nvPicPr>
        <p:blipFill>
          <a:blip r:embed="rId2">
            <a:extLst>
              <a:ext uri="{28A0092B-C50C-407E-A947-70E740481C1C}">
                <a14:useLocalDpi xmlns:a14="http://schemas.microsoft.com/office/drawing/2010/main" val="0"/>
              </a:ext>
              <a:ext uri="{96DAC541-7B7A-43D3-8B79-37D633B846F1}">
                <asvg:svgBlip xmlns:asvg="http://schemas.microsoft.com/office/drawing/2016/SVG/main" r:embed="rId3"/>
              </a:ext>
            </a:extLst>
          </a:blip>
          <a:stretch>
            <a:fillRect/>
          </a:stretch>
        </p:blipFill>
        <p:spPr>
          <a:xfrm>
            <a:off x="9448402" y="6627279"/>
            <a:ext cx="2539682" cy="259874"/>
          </a:xfrm>
          <a:prstGeom prst="rect">
            <a:avLst/>
          </a:prstGeom>
        </p:spPr>
      </p:pic>
      <p:sp>
        <p:nvSpPr>
          <p:cNvPr id="2" name="直角三角形 1">
            <a:extLst>
              <a:ext uri="{FF2B5EF4-FFF2-40B4-BE49-F238E27FC236}">
                <a16:creationId xmlns:a16="http://schemas.microsoft.com/office/drawing/2014/main" id="{68356E30-7927-CFF8-2871-12DAE8AD3901}"/>
              </a:ext>
            </a:extLst>
          </p:cNvPr>
          <p:cNvSpPr/>
          <p:nvPr/>
        </p:nvSpPr>
        <p:spPr>
          <a:xfrm rot="4421486">
            <a:off x="9139695" y="1889373"/>
            <a:ext cx="6480458" cy="1754112"/>
          </a:xfrm>
          <a:prstGeom prst="rtTriangle">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直角三角形 2">
            <a:extLst>
              <a:ext uri="{FF2B5EF4-FFF2-40B4-BE49-F238E27FC236}">
                <a16:creationId xmlns:a16="http://schemas.microsoft.com/office/drawing/2014/main" id="{DB333662-A853-86EC-744C-DAC424AE6C12}"/>
              </a:ext>
            </a:extLst>
          </p:cNvPr>
          <p:cNvSpPr/>
          <p:nvPr/>
        </p:nvSpPr>
        <p:spPr>
          <a:xfrm>
            <a:off x="-958830" y="4800301"/>
            <a:ext cx="6733985" cy="2103044"/>
          </a:xfrm>
          <a:prstGeom prst="rtTriangle">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 name="直角三角形 5">
            <a:extLst>
              <a:ext uri="{FF2B5EF4-FFF2-40B4-BE49-F238E27FC236}">
                <a16:creationId xmlns:a16="http://schemas.microsoft.com/office/drawing/2014/main" id="{9754C0B3-32ED-605B-1440-FD0AED58EE74}"/>
              </a:ext>
            </a:extLst>
          </p:cNvPr>
          <p:cNvSpPr/>
          <p:nvPr/>
        </p:nvSpPr>
        <p:spPr>
          <a:xfrm rot="17022476">
            <a:off x="8726960" y="3857475"/>
            <a:ext cx="5655213" cy="2313765"/>
          </a:xfrm>
          <a:prstGeom prst="rtTriangle">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pic>
        <p:nvPicPr>
          <p:cNvPr id="4" name="グラフィックス 3">
            <a:extLst>
              <a:ext uri="{FF2B5EF4-FFF2-40B4-BE49-F238E27FC236}">
                <a16:creationId xmlns:a16="http://schemas.microsoft.com/office/drawing/2014/main" id="{834D9E94-C0E3-00FE-8DB5-A27233A75236}"/>
              </a:ext>
            </a:extLst>
          </p:cNvPr>
          <p:cNvPicPr>
            <a:picLocks noChangeAspect="1"/>
          </p:cNvPicPr>
          <p:nvPr/>
        </p:nvPicPr>
        <p:blipFill>
          <a:blip r:embed="rId2">
            <a:extLst>
              <a:ext uri="{28A0092B-C50C-407E-A947-70E740481C1C}">
                <a14:useLocalDpi xmlns:a14="http://schemas.microsoft.com/office/drawing/2010/main" val="0"/>
              </a:ext>
              <a:ext uri="{96DAC541-7B7A-43D3-8B79-37D633B846F1}">
                <asvg:svgBlip xmlns:asvg="http://schemas.microsoft.com/office/drawing/2016/SVG/main" r:embed="rId3"/>
              </a:ext>
            </a:extLst>
          </a:blip>
          <a:stretch>
            <a:fillRect/>
          </a:stretch>
        </p:blipFill>
        <p:spPr>
          <a:xfrm>
            <a:off x="186563" y="6316525"/>
            <a:ext cx="2539682" cy="259874"/>
          </a:xfrm>
          <a:prstGeom prst="rect">
            <a:avLst/>
          </a:prstGeom>
        </p:spPr>
      </p:pic>
    </p:spTree>
    <p:extLst>
      <p:ext uri="{BB962C8B-B14F-4D97-AF65-F5344CB8AC3E}">
        <p14:creationId xmlns:p14="http://schemas.microsoft.com/office/powerpoint/2010/main" val="22763798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16F59541-2DFB-6531-382F-54C230167137}"/>
              </a:ext>
            </a:extLst>
          </p:cNvPr>
          <p:cNvSpPr txBox="1"/>
          <p:nvPr/>
        </p:nvSpPr>
        <p:spPr>
          <a:xfrm>
            <a:off x="4080064" y="84369"/>
            <a:ext cx="4031873" cy="400110"/>
          </a:xfrm>
          <a:prstGeom prst="rect">
            <a:avLst/>
          </a:prstGeom>
          <a:noFill/>
        </p:spPr>
        <p:txBody>
          <a:bodyPr wrap="none" rtlCol="0">
            <a:spAutoFit/>
          </a:bodyPr>
          <a:lstStyle/>
          <a:p>
            <a:pPr algn="ctr"/>
            <a:r>
              <a:rPr kumimoji="1" lang="ja-JP" altLang="en-US" sz="2000" b="1" dirty="0">
                <a:solidFill>
                  <a:schemeClr val="accent1">
                    <a:lumMod val="50000"/>
                  </a:schemeClr>
                </a:solidFill>
              </a:rPr>
              <a:t>プロフィール・事業の意義・概要</a:t>
            </a:r>
          </a:p>
        </p:txBody>
      </p:sp>
      <p:sp>
        <p:nvSpPr>
          <p:cNvPr id="37" name="テキスト ボックス 36">
            <a:extLst>
              <a:ext uri="{FF2B5EF4-FFF2-40B4-BE49-F238E27FC236}">
                <a16:creationId xmlns:a16="http://schemas.microsoft.com/office/drawing/2014/main" id="{3982E8E4-C42F-AC5B-B022-BE8004483B27}"/>
              </a:ext>
            </a:extLst>
          </p:cNvPr>
          <p:cNvSpPr txBox="1"/>
          <p:nvPr/>
        </p:nvSpPr>
        <p:spPr>
          <a:xfrm>
            <a:off x="316691" y="3706923"/>
            <a:ext cx="1338828" cy="307777"/>
          </a:xfrm>
          <a:prstGeom prst="rect">
            <a:avLst/>
          </a:prstGeom>
          <a:noFill/>
        </p:spPr>
        <p:txBody>
          <a:bodyPr wrap="square" rtlCol="0">
            <a:spAutoFit/>
          </a:bodyPr>
          <a:lstStyle/>
          <a:p>
            <a:r>
              <a:rPr kumimoji="1" lang="ja-JP" altLang="en-US" sz="1400" b="1" dirty="0">
                <a:solidFill>
                  <a:schemeClr val="accent5">
                    <a:lumMod val="50000"/>
                  </a:schemeClr>
                </a:solidFill>
              </a:rPr>
              <a:t>創業の目的</a:t>
            </a:r>
          </a:p>
        </p:txBody>
      </p:sp>
      <p:sp>
        <p:nvSpPr>
          <p:cNvPr id="40" name="正方形/長方形 39">
            <a:extLst>
              <a:ext uri="{FF2B5EF4-FFF2-40B4-BE49-F238E27FC236}">
                <a16:creationId xmlns:a16="http://schemas.microsoft.com/office/drawing/2014/main" id="{89C76000-C525-E6CD-0E96-ED8BAFC5B888}"/>
              </a:ext>
            </a:extLst>
          </p:cNvPr>
          <p:cNvSpPr/>
          <p:nvPr/>
        </p:nvSpPr>
        <p:spPr>
          <a:xfrm>
            <a:off x="207085" y="4025993"/>
            <a:ext cx="3995560" cy="385200"/>
          </a:xfrm>
          <a:prstGeom prst="rect">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bg1">
                  <a:lumMod val="50000"/>
                </a:schemeClr>
              </a:solidFill>
            </a:endParaRPr>
          </a:p>
        </p:txBody>
      </p:sp>
      <p:sp>
        <p:nvSpPr>
          <p:cNvPr id="44" name="テキスト ボックス 43">
            <a:extLst>
              <a:ext uri="{FF2B5EF4-FFF2-40B4-BE49-F238E27FC236}">
                <a16:creationId xmlns:a16="http://schemas.microsoft.com/office/drawing/2014/main" id="{CBBD4D7C-FA08-0505-00AC-414354539BBB}"/>
              </a:ext>
            </a:extLst>
          </p:cNvPr>
          <p:cNvSpPr txBox="1"/>
          <p:nvPr/>
        </p:nvSpPr>
        <p:spPr>
          <a:xfrm>
            <a:off x="1657774" y="4084415"/>
            <a:ext cx="1197837" cy="287328"/>
          </a:xfrm>
          <a:prstGeom prst="rect">
            <a:avLst/>
          </a:prstGeom>
          <a:noFill/>
          <a:ln>
            <a:noFill/>
          </a:ln>
        </p:spPr>
        <p:txBody>
          <a:bodyPr wrap="square" rtlCol="0">
            <a:spAutoFit/>
          </a:bodyPr>
          <a:lstStyle/>
          <a:p>
            <a:r>
              <a:rPr kumimoji="1" lang="ja-JP" altLang="en-US" sz="1200" b="1" dirty="0">
                <a:solidFill>
                  <a:schemeClr val="bg1"/>
                </a:solidFill>
              </a:rPr>
              <a:t>会社名・屋号</a:t>
            </a:r>
          </a:p>
        </p:txBody>
      </p:sp>
      <p:sp>
        <p:nvSpPr>
          <p:cNvPr id="41" name="正方形/長方形 40">
            <a:extLst>
              <a:ext uri="{FF2B5EF4-FFF2-40B4-BE49-F238E27FC236}">
                <a16:creationId xmlns:a16="http://schemas.microsoft.com/office/drawing/2014/main" id="{51BB4DAB-2805-CDE2-1524-ED75ABAF7D71}"/>
              </a:ext>
            </a:extLst>
          </p:cNvPr>
          <p:cNvSpPr/>
          <p:nvPr/>
        </p:nvSpPr>
        <p:spPr>
          <a:xfrm>
            <a:off x="206317" y="4423604"/>
            <a:ext cx="3996328" cy="38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5" name="テキスト ボックス 44">
            <a:extLst>
              <a:ext uri="{FF2B5EF4-FFF2-40B4-BE49-F238E27FC236}">
                <a16:creationId xmlns:a16="http://schemas.microsoft.com/office/drawing/2014/main" id="{98A261BD-2807-AF5B-719E-AF858EB17A63}"/>
              </a:ext>
            </a:extLst>
          </p:cNvPr>
          <p:cNvSpPr txBox="1"/>
          <p:nvPr/>
        </p:nvSpPr>
        <p:spPr>
          <a:xfrm>
            <a:off x="225367" y="4480098"/>
            <a:ext cx="2031325"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株式会社●●●●●</a:t>
            </a:r>
          </a:p>
        </p:txBody>
      </p:sp>
      <p:sp>
        <p:nvSpPr>
          <p:cNvPr id="48" name="正方形/長方形 47">
            <a:extLst>
              <a:ext uri="{FF2B5EF4-FFF2-40B4-BE49-F238E27FC236}">
                <a16:creationId xmlns:a16="http://schemas.microsoft.com/office/drawing/2014/main" id="{4958A884-9106-F906-D4D2-073F74C76637}"/>
              </a:ext>
            </a:extLst>
          </p:cNvPr>
          <p:cNvSpPr/>
          <p:nvPr/>
        </p:nvSpPr>
        <p:spPr>
          <a:xfrm>
            <a:off x="207085" y="4821680"/>
            <a:ext cx="3995560" cy="385200"/>
          </a:xfrm>
          <a:prstGeom prst="rect">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bg1">
                  <a:lumMod val="50000"/>
                </a:schemeClr>
              </a:solidFill>
            </a:endParaRPr>
          </a:p>
        </p:txBody>
      </p:sp>
      <p:sp>
        <p:nvSpPr>
          <p:cNvPr id="49" name="テキスト ボックス 48">
            <a:extLst>
              <a:ext uri="{FF2B5EF4-FFF2-40B4-BE49-F238E27FC236}">
                <a16:creationId xmlns:a16="http://schemas.microsoft.com/office/drawing/2014/main" id="{2628B1CC-E5E8-B26B-A05A-ACC50749416A}"/>
              </a:ext>
            </a:extLst>
          </p:cNvPr>
          <p:cNvSpPr txBox="1"/>
          <p:nvPr/>
        </p:nvSpPr>
        <p:spPr>
          <a:xfrm>
            <a:off x="1766739" y="4894085"/>
            <a:ext cx="979905" cy="258237"/>
          </a:xfrm>
          <a:prstGeom prst="rect">
            <a:avLst/>
          </a:prstGeom>
          <a:noFill/>
          <a:ln>
            <a:noFill/>
          </a:ln>
        </p:spPr>
        <p:txBody>
          <a:bodyPr wrap="square" rtlCol="0">
            <a:spAutoFit/>
          </a:bodyPr>
          <a:lstStyle/>
          <a:p>
            <a:r>
              <a:rPr kumimoji="1" lang="ja-JP" altLang="en-US" sz="1200" b="1" dirty="0">
                <a:solidFill>
                  <a:schemeClr val="bg1"/>
                </a:solidFill>
              </a:rPr>
              <a:t>創業の目的</a:t>
            </a:r>
          </a:p>
        </p:txBody>
      </p:sp>
      <p:sp>
        <p:nvSpPr>
          <p:cNvPr id="50" name="正方形/長方形 49">
            <a:extLst>
              <a:ext uri="{FF2B5EF4-FFF2-40B4-BE49-F238E27FC236}">
                <a16:creationId xmlns:a16="http://schemas.microsoft.com/office/drawing/2014/main" id="{96A23B28-057D-F721-1D5C-A53C2699D74C}"/>
              </a:ext>
            </a:extLst>
          </p:cNvPr>
          <p:cNvSpPr/>
          <p:nvPr/>
        </p:nvSpPr>
        <p:spPr>
          <a:xfrm>
            <a:off x="207084" y="5222699"/>
            <a:ext cx="3995561" cy="1363057"/>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2" name="テキスト ボックス 51">
            <a:extLst>
              <a:ext uri="{FF2B5EF4-FFF2-40B4-BE49-F238E27FC236}">
                <a16:creationId xmlns:a16="http://schemas.microsoft.com/office/drawing/2014/main" id="{EAD7F2C0-44D5-079D-30E2-BB7612CE43F5}"/>
              </a:ext>
            </a:extLst>
          </p:cNvPr>
          <p:cNvSpPr txBox="1"/>
          <p:nvPr/>
        </p:nvSpPr>
        <p:spPr>
          <a:xfrm>
            <a:off x="217082" y="5351124"/>
            <a:ext cx="3960526" cy="430887"/>
          </a:xfrm>
          <a:prstGeom prst="rect">
            <a:avLst/>
          </a:prstGeom>
          <a:noFill/>
          <a:ln>
            <a:noFill/>
          </a:ln>
        </p:spPr>
        <p:txBody>
          <a:bodyPr wrap="square" rtlCol="0">
            <a:spAutoFit/>
          </a:bodyPr>
          <a:lstStyle/>
          <a:p>
            <a:r>
              <a:rPr kumimoji="1" lang="ja-JP" altLang="en-US" sz="1100" b="1" dirty="0">
                <a:solidFill>
                  <a:schemeClr val="tx1">
                    <a:lumMod val="50000"/>
                    <a:lumOff val="50000"/>
                  </a:schemeClr>
                </a:solidFill>
              </a:rPr>
              <a:t>創業者のこれまでの実績や経験がどのように事業に結びついているのか、はっきりと分かるように記入しましょう</a:t>
            </a:r>
            <a:r>
              <a:rPr lang="ja-JP" altLang="en-US" sz="1100" b="1" dirty="0">
                <a:solidFill>
                  <a:schemeClr val="tx1">
                    <a:lumMod val="50000"/>
                    <a:lumOff val="50000"/>
                  </a:schemeClr>
                </a:solidFill>
              </a:rPr>
              <a:t>。</a:t>
            </a:r>
            <a:endParaRPr kumimoji="1" lang="ja-JP" altLang="en-US" sz="1100" b="1" dirty="0">
              <a:solidFill>
                <a:schemeClr val="tx1">
                  <a:lumMod val="50000"/>
                  <a:lumOff val="50000"/>
                </a:schemeClr>
              </a:solidFill>
            </a:endParaRPr>
          </a:p>
        </p:txBody>
      </p:sp>
      <p:sp>
        <p:nvSpPr>
          <p:cNvPr id="54" name="テキスト ボックス 53">
            <a:extLst>
              <a:ext uri="{FF2B5EF4-FFF2-40B4-BE49-F238E27FC236}">
                <a16:creationId xmlns:a16="http://schemas.microsoft.com/office/drawing/2014/main" id="{D6925506-A691-C0F3-8B0C-6B0CE5D55976}"/>
              </a:ext>
            </a:extLst>
          </p:cNvPr>
          <p:cNvSpPr txBox="1"/>
          <p:nvPr/>
        </p:nvSpPr>
        <p:spPr>
          <a:xfrm>
            <a:off x="217082" y="5789738"/>
            <a:ext cx="3960526" cy="600164"/>
          </a:xfrm>
          <a:prstGeom prst="rect">
            <a:avLst/>
          </a:prstGeom>
          <a:noFill/>
          <a:ln>
            <a:noFill/>
          </a:ln>
        </p:spPr>
        <p:txBody>
          <a:bodyPr wrap="square">
            <a:spAutoFit/>
          </a:bodyPr>
          <a:lstStyle/>
          <a:p>
            <a:r>
              <a:rPr lang="ja-JP" altLang="en-US" sz="1100" b="1" dirty="0">
                <a:solidFill>
                  <a:schemeClr val="tx1">
                    <a:lumMod val="50000"/>
                    <a:lumOff val="50000"/>
                  </a:schemeClr>
                </a:solidFill>
              </a:rPr>
              <a:t>「社会的にどのような意義があるのか」ではなく、</a:t>
            </a:r>
            <a:endParaRPr lang="en-US" altLang="ja-JP" sz="1100" b="1" dirty="0">
              <a:solidFill>
                <a:schemeClr val="tx1">
                  <a:lumMod val="50000"/>
                  <a:lumOff val="50000"/>
                </a:schemeClr>
              </a:solidFill>
            </a:endParaRPr>
          </a:p>
          <a:p>
            <a:r>
              <a:rPr lang="ja-JP" altLang="en-US" sz="1100" b="1" dirty="0">
                <a:solidFill>
                  <a:schemeClr val="tx1">
                    <a:lumMod val="50000"/>
                    <a:lumOff val="50000"/>
                  </a:schemeClr>
                </a:solidFill>
              </a:rPr>
              <a:t>「私の経験がどのように創業動機に関わっているのか」が</a:t>
            </a:r>
            <a:endParaRPr lang="en-US" altLang="ja-JP" sz="1100" b="1" dirty="0">
              <a:solidFill>
                <a:schemeClr val="tx1">
                  <a:lumMod val="50000"/>
                  <a:lumOff val="50000"/>
                </a:schemeClr>
              </a:solidFill>
            </a:endParaRPr>
          </a:p>
          <a:p>
            <a:r>
              <a:rPr lang="ja-JP" altLang="en-US" sz="1100" b="1" dirty="0">
                <a:solidFill>
                  <a:schemeClr val="tx1">
                    <a:lumMod val="50000"/>
                    <a:lumOff val="50000"/>
                  </a:schemeClr>
                </a:solidFill>
              </a:rPr>
              <a:t>伝わる内容にするのが動機を書くポイントです。</a:t>
            </a:r>
          </a:p>
        </p:txBody>
      </p:sp>
      <p:sp>
        <p:nvSpPr>
          <p:cNvPr id="55" name="正方形/長方形 54">
            <a:extLst>
              <a:ext uri="{FF2B5EF4-FFF2-40B4-BE49-F238E27FC236}">
                <a16:creationId xmlns:a16="http://schemas.microsoft.com/office/drawing/2014/main" id="{20F4185A-C0D2-E3EA-BD14-6922A9195E67}"/>
              </a:ext>
            </a:extLst>
          </p:cNvPr>
          <p:cNvSpPr/>
          <p:nvPr/>
        </p:nvSpPr>
        <p:spPr>
          <a:xfrm>
            <a:off x="4301038" y="4030460"/>
            <a:ext cx="1731919" cy="478538"/>
          </a:xfrm>
          <a:prstGeom prst="rect">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bg1">
                  <a:lumMod val="50000"/>
                </a:schemeClr>
              </a:solidFill>
            </a:endParaRPr>
          </a:p>
        </p:txBody>
      </p:sp>
      <p:sp>
        <p:nvSpPr>
          <p:cNvPr id="74" name="テキスト ボックス 73">
            <a:extLst>
              <a:ext uri="{FF2B5EF4-FFF2-40B4-BE49-F238E27FC236}">
                <a16:creationId xmlns:a16="http://schemas.microsoft.com/office/drawing/2014/main" id="{9E783B2E-6B6E-5264-5F79-7296843D8810}"/>
              </a:ext>
            </a:extLst>
          </p:cNvPr>
          <p:cNvSpPr txBox="1"/>
          <p:nvPr/>
        </p:nvSpPr>
        <p:spPr>
          <a:xfrm>
            <a:off x="4766698" y="4131231"/>
            <a:ext cx="800599" cy="276999"/>
          </a:xfrm>
          <a:prstGeom prst="rect">
            <a:avLst/>
          </a:prstGeom>
          <a:noFill/>
        </p:spPr>
        <p:txBody>
          <a:bodyPr wrap="square" rtlCol="0">
            <a:spAutoFit/>
          </a:bodyPr>
          <a:lstStyle/>
          <a:p>
            <a:pPr algn="ctr"/>
            <a:r>
              <a:rPr kumimoji="1" lang="ja-JP" altLang="en-US" sz="1200" b="1" dirty="0">
                <a:solidFill>
                  <a:schemeClr val="bg1"/>
                </a:solidFill>
              </a:rPr>
              <a:t>取扱商品</a:t>
            </a:r>
          </a:p>
        </p:txBody>
      </p:sp>
      <p:sp>
        <p:nvSpPr>
          <p:cNvPr id="56" name="正方形/長方形 55">
            <a:extLst>
              <a:ext uri="{FF2B5EF4-FFF2-40B4-BE49-F238E27FC236}">
                <a16:creationId xmlns:a16="http://schemas.microsoft.com/office/drawing/2014/main" id="{C591C148-A6B6-DFA8-1B44-0E75C2E4317A}"/>
              </a:ext>
            </a:extLst>
          </p:cNvPr>
          <p:cNvSpPr/>
          <p:nvPr/>
        </p:nvSpPr>
        <p:spPr>
          <a:xfrm>
            <a:off x="6045984" y="4030460"/>
            <a:ext cx="5936634" cy="478538"/>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5" name="テキスト ボックス 64">
            <a:extLst>
              <a:ext uri="{FF2B5EF4-FFF2-40B4-BE49-F238E27FC236}">
                <a16:creationId xmlns:a16="http://schemas.microsoft.com/office/drawing/2014/main" id="{610A103B-C346-4B3A-61AC-069C9FD70E2C}"/>
              </a:ext>
            </a:extLst>
          </p:cNvPr>
          <p:cNvSpPr txBox="1"/>
          <p:nvPr/>
        </p:nvSpPr>
        <p:spPr>
          <a:xfrm>
            <a:off x="6048164" y="4131231"/>
            <a:ext cx="4090346"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自社が取り扱う商品やサービスの概要を記入しましょう。</a:t>
            </a:r>
          </a:p>
        </p:txBody>
      </p:sp>
      <p:sp>
        <p:nvSpPr>
          <p:cNvPr id="70" name="正方形/長方形 69">
            <a:extLst>
              <a:ext uri="{FF2B5EF4-FFF2-40B4-BE49-F238E27FC236}">
                <a16:creationId xmlns:a16="http://schemas.microsoft.com/office/drawing/2014/main" id="{9BDD00A7-178D-29D8-89CC-0E137FA8EC7C}"/>
              </a:ext>
            </a:extLst>
          </p:cNvPr>
          <p:cNvSpPr/>
          <p:nvPr/>
        </p:nvSpPr>
        <p:spPr>
          <a:xfrm>
            <a:off x="4301038" y="4523323"/>
            <a:ext cx="1731919" cy="477942"/>
          </a:xfrm>
          <a:prstGeom prst="rect">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lumMod val="50000"/>
                </a:schemeClr>
              </a:solidFill>
            </a:endParaRPr>
          </a:p>
        </p:txBody>
      </p:sp>
      <p:sp>
        <p:nvSpPr>
          <p:cNvPr id="75" name="テキスト ボックス 74">
            <a:extLst>
              <a:ext uri="{FF2B5EF4-FFF2-40B4-BE49-F238E27FC236}">
                <a16:creationId xmlns:a16="http://schemas.microsoft.com/office/drawing/2014/main" id="{DE2997D3-E4EA-A3BD-D247-7DD5E746684B}"/>
              </a:ext>
            </a:extLst>
          </p:cNvPr>
          <p:cNvSpPr txBox="1"/>
          <p:nvPr/>
        </p:nvSpPr>
        <p:spPr>
          <a:xfrm>
            <a:off x="4454905" y="4623795"/>
            <a:ext cx="1424185" cy="276999"/>
          </a:xfrm>
          <a:prstGeom prst="rect">
            <a:avLst/>
          </a:prstGeom>
          <a:noFill/>
        </p:spPr>
        <p:txBody>
          <a:bodyPr wrap="square" rtlCol="0">
            <a:spAutoFit/>
          </a:bodyPr>
          <a:lstStyle/>
          <a:p>
            <a:pPr algn="ctr"/>
            <a:r>
              <a:rPr kumimoji="1" lang="ja-JP" altLang="en-US" sz="1200" b="1" dirty="0">
                <a:solidFill>
                  <a:schemeClr val="bg1"/>
                </a:solidFill>
              </a:rPr>
              <a:t>主要なターゲット</a:t>
            </a:r>
          </a:p>
        </p:txBody>
      </p:sp>
      <p:sp>
        <p:nvSpPr>
          <p:cNvPr id="71" name="正方形/長方形 70">
            <a:extLst>
              <a:ext uri="{FF2B5EF4-FFF2-40B4-BE49-F238E27FC236}">
                <a16:creationId xmlns:a16="http://schemas.microsoft.com/office/drawing/2014/main" id="{514EAEA7-1D49-6C06-6A7D-A68B9C868863}"/>
              </a:ext>
            </a:extLst>
          </p:cNvPr>
          <p:cNvSpPr/>
          <p:nvPr/>
        </p:nvSpPr>
        <p:spPr>
          <a:xfrm>
            <a:off x="6048165" y="4523323"/>
            <a:ext cx="5934453" cy="477942"/>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6" name="テキスト ボックス 75">
            <a:extLst>
              <a:ext uri="{FF2B5EF4-FFF2-40B4-BE49-F238E27FC236}">
                <a16:creationId xmlns:a16="http://schemas.microsoft.com/office/drawing/2014/main" id="{A6CCD9F7-06B9-ADCF-9872-D43FC3692548}"/>
              </a:ext>
            </a:extLst>
          </p:cNvPr>
          <p:cNvSpPr txBox="1"/>
          <p:nvPr/>
        </p:nvSpPr>
        <p:spPr>
          <a:xfrm>
            <a:off x="6048164" y="4623967"/>
            <a:ext cx="4396322"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自社の商品やサービスの主要なターゲットを記入しましょう。</a:t>
            </a:r>
          </a:p>
        </p:txBody>
      </p:sp>
      <p:sp>
        <p:nvSpPr>
          <p:cNvPr id="59" name="正方形/長方形 58">
            <a:extLst>
              <a:ext uri="{FF2B5EF4-FFF2-40B4-BE49-F238E27FC236}">
                <a16:creationId xmlns:a16="http://schemas.microsoft.com/office/drawing/2014/main" id="{0C7E2887-8779-7BB7-B92E-1C646C0E4A48}"/>
              </a:ext>
            </a:extLst>
          </p:cNvPr>
          <p:cNvSpPr/>
          <p:nvPr/>
        </p:nvSpPr>
        <p:spPr>
          <a:xfrm>
            <a:off x="4301038" y="5015112"/>
            <a:ext cx="1731919" cy="1081229"/>
          </a:xfrm>
          <a:prstGeom prst="rect">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lumMod val="50000"/>
                </a:schemeClr>
              </a:solidFill>
            </a:endParaRPr>
          </a:p>
        </p:txBody>
      </p:sp>
      <p:sp>
        <p:nvSpPr>
          <p:cNvPr id="77" name="テキスト ボックス 76">
            <a:extLst>
              <a:ext uri="{FF2B5EF4-FFF2-40B4-BE49-F238E27FC236}">
                <a16:creationId xmlns:a16="http://schemas.microsoft.com/office/drawing/2014/main" id="{21BAA890-48BB-7920-51D2-81617363CAEE}"/>
              </a:ext>
            </a:extLst>
          </p:cNvPr>
          <p:cNvSpPr txBox="1"/>
          <p:nvPr/>
        </p:nvSpPr>
        <p:spPr>
          <a:xfrm>
            <a:off x="4454905" y="5414201"/>
            <a:ext cx="1424185" cy="283050"/>
          </a:xfrm>
          <a:prstGeom prst="rect">
            <a:avLst/>
          </a:prstGeom>
          <a:noFill/>
        </p:spPr>
        <p:txBody>
          <a:bodyPr wrap="square" rtlCol="0">
            <a:spAutoFit/>
          </a:bodyPr>
          <a:lstStyle/>
          <a:p>
            <a:pPr algn="ctr"/>
            <a:r>
              <a:rPr kumimoji="1" lang="ja-JP" altLang="en-US" sz="1200" b="1" dirty="0">
                <a:solidFill>
                  <a:schemeClr val="bg1"/>
                </a:solidFill>
              </a:rPr>
              <a:t>事業のコンセプト</a:t>
            </a:r>
          </a:p>
        </p:txBody>
      </p:sp>
      <p:sp>
        <p:nvSpPr>
          <p:cNvPr id="60" name="正方形/長方形 59">
            <a:extLst>
              <a:ext uri="{FF2B5EF4-FFF2-40B4-BE49-F238E27FC236}">
                <a16:creationId xmlns:a16="http://schemas.microsoft.com/office/drawing/2014/main" id="{C24D7CDE-E1B6-8DF4-9DA8-32A883CA1E97}"/>
              </a:ext>
            </a:extLst>
          </p:cNvPr>
          <p:cNvSpPr/>
          <p:nvPr/>
        </p:nvSpPr>
        <p:spPr>
          <a:xfrm>
            <a:off x="6048165" y="5015589"/>
            <a:ext cx="5934452" cy="108123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grpSp>
        <p:nvGrpSpPr>
          <p:cNvPr id="91" name="グループ化 90">
            <a:extLst>
              <a:ext uri="{FF2B5EF4-FFF2-40B4-BE49-F238E27FC236}">
                <a16:creationId xmlns:a16="http://schemas.microsoft.com/office/drawing/2014/main" id="{97660816-7949-AA45-B0DF-DD8921ACA996}"/>
              </a:ext>
            </a:extLst>
          </p:cNvPr>
          <p:cNvGrpSpPr/>
          <p:nvPr/>
        </p:nvGrpSpPr>
        <p:grpSpPr>
          <a:xfrm>
            <a:off x="6048164" y="5098120"/>
            <a:ext cx="4820593" cy="916169"/>
            <a:chOff x="2524909" y="5040278"/>
            <a:chExt cx="4820593" cy="905489"/>
          </a:xfrm>
        </p:grpSpPr>
        <p:sp>
          <p:nvSpPr>
            <p:cNvPr id="78" name="テキスト ボックス 77">
              <a:extLst>
                <a:ext uri="{FF2B5EF4-FFF2-40B4-BE49-F238E27FC236}">
                  <a16:creationId xmlns:a16="http://schemas.microsoft.com/office/drawing/2014/main" id="{FC2183E8-F25D-CEB1-C0F2-9673DDE2EFBD}"/>
                </a:ext>
              </a:extLst>
            </p:cNvPr>
            <p:cNvSpPr txBox="1"/>
            <p:nvPr/>
          </p:nvSpPr>
          <p:spPr>
            <a:xfrm>
              <a:off x="2524909" y="5040278"/>
              <a:ext cx="4789542" cy="593165"/>
            </a:xfrm>
            <a:prstGeom prst="rect">
              <a:avLst/>
            </a:prstGeom>
            <a:noFill/>
          </p:spPr>
          <p:txBody>
            <a:bodyPr wrap="square" rtlCol="0">
              <a:spAutoFit/>
            </a:bodyPr>
            <a:lstStyle/>
            <a:p>
              <a:r>
                <a:rPr kumimoji="1" lang="ja-JP" altLang="en-US" sz="1100" b="1" dirty="0">
                  <a:solidFill>
                    <a:schemeClr val="tx1">
                      <a:lumMod val="50000"/>
                      <a:lumOff val="50000"/>
                    </a:schemeClr>
                  </a:solidFill>
                </a:rPr>
                <a:t>自社がなぜそのような商品やサービスを取り扱うのか、</a:t>
              </a:r>
              <a:endParaRPr kumimoji="1" lang="en-US" altLang="ja-JP" sz="1100" b="1" dirty="0">
                <a:solidFill>
                  <a:schemeClr val="tx1">
                    <a:lumMod val="50000"/>
                    <a:lumOff val="50000"/>
                  </a:schemeClr>
                </a:solidFill>
              </a:endParaRPr>
            </a:p>
            <a:p>
              <a:r>
                <a:rPr kumimoji="1" lang="ja-JP" altLang="en-US" sz="1100" b="1" dirty="0">
                  <a:solidFill>
                    <a:schemeClr val="tx1">
                      <a:lumMod val="50000"/>
                      <a:lumOff val="50000"/>
                    </a:schemeClr>
                  </a:solidFill>
                </a:rPr>
                <a:t>コンセプトを記入しましょう。端的に商品やサービスの魅力が伝わり、</a:t>
              </a:r>
              <a:endParaRPr kumimoji="1" lang="en-US" altLang="ja-JP" sz="1100" b="1" dirty="0">
                <a:solidFill>
                  <a:schemeClr val="tx1">
                    <a:lumMod val="50000"/>
                    <a:lumOff val="50000"/>
                  </a:schemeClr>
                </a:solidFill>
              </a:endParaRPr>
            </a:p>
            <a:p>
              <a:r>
                <a:rPr kumimoji="1" lang="ja-JP" altLang="en-US" sz="1100" b="1" dirty="0">
                  <a:solidFill>
                    <a:schemeClr val="tx1">
                      <a:lumMod val="50000"/>
                      <a:lumOff val="50000"/>
                    </a:schemeClr>
                  </a:solidFill>
                </a:rPr>
                <a:t>特徴を際立たせる書き方であることが望ましいです。</a:t>
              </a:r>
            </a:p>
          </p:txBody>
        </p:sp>
        <p:sp>
          <p:nvSpPr>
            <p:cNvPr id="79" name="テキスト ボックス 78">
              <a:extLst>
                <a:ext uri="{FF2B5EF4-FFF2-40B4-BE49-F238E27FC236}">
                  <a16:creationId xmlns:a16="http://schemas.microsoft.com/office/drawing/2014/main" id="{C7E8E348-CC75-998C-45BD-6A87F9BD0547}"/>
                </a:ext>
              </a:extLst>
            </p:cNvPr>
            <p:cNvSpPr txBox="1"/>
            <p:nvPr/>
          </p:nvSpPr>
          <p:spPr>
            <a:xfrm>
              <a:off x="2524909" y="5687208"/>
              <a:ext cx="4820593" cy="258559"/>
            </a:xfrm>
            <a:prstGeom prst="rect">
              <a:avLst/>
            </a:prstGeom>
            <a:noFill/>
          </p:spPr>
          <p:txBody>
            <a:bodyPr wrap="square" rtlCol="0">
              <a:spAutoFit/>
            </a:bodyPr>
            <a:lstStyle/>
            <a:p>
              <a:r>
                <a:rPr kumimoji="1" lang="ja-JP" altLang="en-US" sz="1100" b="1" dirty="0">
                  <a:solidFill>
                    <a:schemeClr val="tx1">
                      <a:lumMod val="50000"/>
                      <a:lumOff val="50000"/>
                    </a:schemeClr>
                  </a:solidFill>
                </a:rPr>
                <a:t>創業目的と同様に、実績と関連付けられるとより説得力が増します。</a:t>
              </a:r>
            </a:p>
          </p:txBody>
        </p:sp>
      </p:grpSp>
      <p:sp>
        <p:nvSpPr>
          <p:cNvPr id="61" name="正方形/長方形 60">
            <a:extLst>
              <a:ext uri="{FF2B5EF4-FFF2-40B4-BE49-F238E27FC236}">
                <a16:creationId xmlns:a16="http://schemas.microsoft.com/office/drawing/2014/main" id="{0A05017F-F352-2CE7-FDBF-30DCFE0B9FD2}"/>
              </a:ext>
            </a:extLst>
          </p:cNvPr>
          <p:cNvSpPr/>
          <p:nvPr/>
        </p:nvSpPr>
        <p:spPr>
          <a:xfrm>
            <a:off x="4301038" y="6110666"/>
            <a:ext cx="1731919" cy="475090"/>
          </a:xfrm>
          <a:prstGeom prst="rect">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lumMod val="50000"/>
                </a:schemeClr>
              </a:solidFill>
            </a:endParaRPr>
          </a:p>
        </p:txBody>
      </p:sp>
      <p:sp>
        <p:nvSpPr>
          <p:cNvPr id="80" name="テキスト ボックス 79">
            <a:extLst>
              <a:ext uri="{FF2B5EF4-FFF2-40B4-BE49-F238E27FC236}">
                <a16:creationId xmlns:a16="http://schemas.microsoft.com/office/drawing/2014/main" id="{AA3A1766-D511-98FD-EC7F-14B497DA3DD3}"/>
              </a:ext>
            </a:extLst>
          </p:cNvPr>
          <p:cNvSpPr txBox="1"/>
          <p:nvPr/>
        </p:nvSpPr>
        <p:spPr>
          <a:xfrm>
            <a:off x="4365703" y="6212738"/>
            <a:ext cx="1602589" cy="270947"/>
          </a:xfrm>
          <a:prstGeom prst="rect">
            <a:avLst/>
          </a:prstGeom>
          <a:noFill/>
          <a:ln>
            <a:noFill/>
          </a:ln>
        </p:spPr>
        <p:txBody>
          <a:bodyPr wrap="square" rtlCol="0">
            <a:spAutoFit/>
          </a:bodyPr>
          <a:lstStyle/>
          <a:p>
            <a:pPr algn="ctr"/>
            <a:r>
              <a:rPr kumimoji="1" lang="ja-JP" altLang="en-US" sz="1100" b="1" dirty="0">
                <a:solidFill>
                  <a:schemeClr val="bg1"/>
                </a:solidFill>
              </a:rPr>
              <a:t>事業が解決できる課題</a:t>
            </a:r>
          </a:p>
        </p:txBody>
      </p:sp>
      <p:sp>
        <p:nvSpPr>
          <p:cNvPr id="62" name="正方形/長方形 61">
            <a:extLst>
              <a:ext uri="{FF2B5EF4-FFF2-40B4-BE49-F238E27FC236}">
                <a16:creationId xmlns:a16="http://schemas.microsoft.com/office/drawing/2014/main" id="{76014981-2D10-B3D6-592C-D3F2A041FE75}"/>
              </a:ext>
            </a:extLst>
          </p:cNvPr>
          <p:cNvSpPr/>
          <p:nvPr/>
        </p:nvSpPr>
        <p:spPr>
          <a:xfrm>
            <a:off x="6048165" y="6111143"/>
            <a:ext cx="5934452" cy="47509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1" name="テキスト ボックス 80">
            <a:extLst>
              <a:ext uri="{FF2B5EF4-FFF2-40B4-BE49-F238E27FC236}">
                <a16:creationId xmlns:a16="http://schemas.microsoft.com/office/drawing/2014/main" id="{A4484DD1-8B83-CF98-6EBC-BA4710F2529D}"/>
              </a:ext>
            </a:extLst>
          </p:cNvPr>
          <p:cNvSpPr txBox="1"/>
          <p:nvPr/>
        </p:nvSpPr>
        <p:spPr>
          <a:xfrm>
            <a:off x="6048164" y="6210189"/>
            <a:ext cx="6347614"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主要なターゲットが抱えているどのような課題を自社事業が解決できるのか書きましょう。</a:t>
            </a:r>
          </a:p>
        </p:txBody>
      </p:sp>
      <p:sp>
        <p:nvSpPr>
          <p:cNvPr id="82" name="テキスト ボックス 81">
            <a:extLst>
              <a:ext uri="{FF2B5EF4-FFF2-40B4-BE49-F238E27FC236}">
                <a16:creationId xmlns:a16="http://schemas.microsoft.com/office/drawing/2014/main" id="{8811A9B3-1163-7AB3-671D-80AE56E50116}"/>
              </a:ext>
            </a:extLst>
          </p:cNvPr>
          <p:cNvSpPr txBox="1"/>
          <p:nvPr/>
        </p:nvSpPr>
        <p:spPr>
          <a:xfrm>
            <a:off x="4393142" y="3706923"/>
            <a:ext cx="1569660" cy="307777"/>
          </a:xfrm>
          <a:prstGeom prst="rect">
            <a:avLst/>
          </a:prstGeom>
          <a:noFill/>
        </p:spPr>
        <p:txBody>
          <a:bodyPr wrap="square" rtlCol="0">
            <a:spAutoFit/>
          </a:bodyPr>
          <a:lstStyle/>
          <a:p>
            <a:r>
              <a:rPr kumimoji="1" lang="ja-JP" altLang="en-US" sz="1400" b="1" dirty="0">
                <a:solidFill>
                  <a:schemeClr val="accent5">
                    <a:lumMod val="50000"/>
                  </a:schemeClr>
                </a:solidFill>
              </a:rPr>
              <a:t>事業の概要</a:t>
            </a:r>
          </a:p>
        </p:txBody>
      </p:sp>
      <p:sp>
        <p:nvSpPr>
          <p:cNvPr id="28" name="四角形: 角を丸くする 27">
            <a:extLst>
              <a:ext uri="{FF2B5EF4-FFF2-40B4-BE49-F238E27FC236}">
                <a16:creationId xmlns:a16="http://schemas.microsoft.com/office/drawing/2014/main" id="{3848AE7D-5014-8848-81AF-C1F10E09CC67}"/>
              </a:ext>
            </a:extLst>
          </p:cNvPr>
          <p:cNvSpPr/>
          <p:nvPr/>
        </p:nvSpPr>
        <p:spPr>
          <a:xfrm>
            <a:off x="6608858" y="1863370"/>
            <a:ext cx="4259899" cy="1576335"/>
          </a:xfrm>
          <a:prstGeom prst="roundRect">
            <a:avLst>
              <a:gd name="adj" fmla="val 9979"/>
            </a:avLst>
          </a:prstGeom>
          <a:solidFill>
            <a:schemeClr val="accent2">
              <a:lumMod val="20000"/>
              <a:lumOff val="80000"/>
            </a:schemeClr>
          </a:solidFill>
          <a:ln>
            <a:solidFill>
              <a:schemeClr val="accent2">
                <a:lumMod val="75000"/>
              </a:schemeClr>
            </a:solidFill>
            <a:prstDash val="sysDash"/>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39" name="テキスト ボックス 38">
            <a:extLst>
              <a:ext uri="{FF2B5EF4-FFF2-40B4-BE49-F238E27FC236}">
                <a16:creationId xmlns:a16="http://schemas.microsoft.com/office/drawing/2014/main" id="{C81C6A60-0C10-14A5-0E3E-E106E9428ABB}"/>
              </a:ext>
            </a:extLst>
          </p:cNvPr>
          <p:cNvSpPr txBox="1"/>
          <p:nvPr/>
        </p:nvSpPr>
        <p:spPr>
          <a:xfrm>
            <a:off x="6765387" y="2104339"/>
            <a:ext cx="3921166" cy="623569"/>
          </a:xfrm>
          <a:prstGeom prst="rect">
            <a:avLst/>
          </a:prstGeom>
          <a:noFill/>
        </p:spPr>
        <p:txBody>
          <a:bodyPr wrap="square" rtlCol="0">
            <a:spAutoFit/>
          </a:bodyPr>
          <a:lstStyle/>
          <a:p>
            <a:pPr>
              <a:lnSpc>
                <a:spcPts val="1400"/>
              </a:lnSpc>
            </a:pPr>
            <a:r>
              <a:rPr kumimoji="1" lang="ja-JP" altLang="en-US" sz="1000" b="1" dirty="0">
                <a:solidFill>
                  <a:schemeClr val="tx1">
                    <a:lumMod val="75000"/>
                    <a:lumOff val="25000"/>
                  </a:schemeClr>
                </a:solidFill>
              </a:rPr>
              <a:t>記入にあたっては事業に関連する経歴を書きましょう。</a:t>
            </a:r>
            <a:endParaRPr kumimoji="1" lang="en-US" altLang="ja-JP" sz="1000" b="1" dirty="0">
              <a:solidFill>
                <a:schemeClr val="tx1">
                  <a:lumMod val="75000"/>
                  <a:lumOff val="25000"/>
                </a:schemeClr>
              </a:solidFill>
            </a:endParaRPr>
          </a:p>
          <a:p>
            <a:pPr>
              <a:lnSpc>
                <a:spcPts val="1400"/>
              </a:lnSpc>
            </a:pPr>
            <a:r>
              <a:rPr kumimoji="1" lang="ja-JP" altLang="en-US" sz="1000" b="1" dirty="0">
                <a:solidFill>
                  <a:schemeClr val="tx1">
                    <a:lumMod val="75000"/>
                    <a:lumOff val="25000"/>
                  </a:schemeClr>
                </a:solidFill>
              </a:rPr>
              <a:t>創業者の経験を生かしたビジネスであることがはっきりと分かるようにするとベストです。</a:t>
            </a:r>
          </a:p>
        </p:txBody>
      </p:sp>
      <p:sp>
        <p:nvSpPr>
          <p:cNvPr id="42" name="テキスト ボックス 41">
            <a:extLst>
              <a:ext uri="{FF2B5EF4-FFF2-40B4-BE49-F238E27FC236}">
                <a16:creationId xmlns:a16="http://schemas.microsoft.com/office/drawing/2014/main" id="{D5A76488-D9A6-822C-5BEC-D962CB9877C4}"/>
              </a:ext>
            </a:extLst>
          </p:cNvPr>
          <p:cNvSpPr txBox="1"/>
          <p:nvPr/>
        </p:nvSpPr>
        <p:spPr>
          <a:xfrm>
            <a:off x="6759885" y="2697168"/>
            <a:ext cx="4077820" cy="625364"/>
          </a:xfrm>
          <a:prstGeom prst="rect">
            <a:avLst/>
          </a:prstGeom>
          <a:noFill/>
        </p:spPr>
        <p:txBody>
          <a:bodyPr wrap="square" rtlCol="0">
            <a:spAutoFit/>
          </a:bodyPr>
          <a:lstStyle/>
          <a:p>
            <a:pPr>
              <a:lnSpc>
                <a:spcPts val="1400"/>
              </a:lnSpc>
            </a:pPr>
            <a:r>
              <a:rPr kumimoji="1" lang="ja-JP" altLang="en-US" sz="1000" b="1" dirty="0">
                <a:solidFill>
                  <a:schemeClr val="tx1">
                    <a:lumMod val="75000"/>
                    <a:lumOff val="25000"/>
                  </a:schemeClr>
                </a:solidFill>
              </a:rPr>
              <a:t>また、顧客を確保している、起業準備を整えている、などが伝わる実績があれば、それらが書かれているとより信頼される事業計画書になります。</a:t>
            </a:r>
          </a:p>
        </p:txBody>
      </p:sp>
      <p:sp>
        <p:nvSpPr>
          <p:cNvPr id="36" name="正方形/長方形 35">
            <a:extLst>
              <a:ext uri="{FF2B5EF4-FFF2-40B4-BE49-F238E27FC236}">
                <a16:creationId xmlns:a16="http://schemas.microsoft.com/office/drawing/2014/main" id="{69B2C39E-0A78-5E89-5857-DE411C8F4B42}"/>
              </a:ext>
            </a:extLst>
          </p:cNvPr>
          <p:cNvSpPr/>
          <p:nvPr/>
        </p:nvSpPr>
        <p:spPr>
          <a:xfrm>
            <a:off x="255597" y="1437324"/>
            <a:ext cx="1410446" cy="2007694"/>
          </a:xfrm>
          <a:prstGeom prst="rect">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bg1">
                  <a:lumMod val="50000"/>
                </a:schemeClr>
              </a:solidFill>
            </a:endParaRPr>
          </a:p>
        </p:txBody>
      </p:sp>
      <p:sp>
        <p:nvSpPr>
          <p:cNvPr id="43" name="テキスト ボックス 42">
            <a:extLst>
              <a:ext uri="{FF2B5EF4-FFF2-40B4-BE49-F238E27FC236}">
                <a16:creationId xmlns:a16="http://schemas.microsoft.com/office/drawing/2014/main" id="{0A25794C-2062-95BA-E169-8B86F4F48A8B}"/>
              </a:ext>
            </a:extLst>
          </p:cNvPr>
          <p:cNvSpPr txBox="1"/>
          <p:nvPr/>
        </p:nvSpPr>
        <p:spPr>
          <a:xfrm>
            <a:off x="672836" y="2302672"/>
            <a:ext cx="514295" cy="276999"/>
          </a:xfrm>
          <a:prstGeom prst="rect">
            <a:avLst/>
          </a:prstGeom>
          <a:noFill/>
        </p:spPr>
        <p:txBody>
          <a:bodyPr wrap="square" rtlCol="0">
            <a:spAutoFit/>
          </a:bodyPr>
          <a:lstStyle/>
          <a:p>
            <a:pPr algn="ctr"/>
            <a:r>
              <a:rPr kumimoji="1" lang="ja-JP" altLang="en-US" sz="1200" b="1" dirty="0">
                <a:solidFill>
                  <a:schemeClr val="bg1"/>
                </a:solidFill>
              </a:rPr>
              <a:t>実績</a:t>
            </a:r>
          </a:p>
        </p:txBody>
      </p:sp>
      <p:grpSp>
        <p:nvGrpSpPr>
          <p:cNvPr id="46" name="グループ化 45">
            <a:extLst>
              <a:ext uri="{FF2B5EF4-FFF2-40B4-BE49-F238E27FC236}">
                <a16:creationId xmlns:a16="http://schemas.microsoft.com/office/drawing/2014/main" id="{90CE89A5-0FD6-0532-264E-95926B046A62}"/>
              </a:ext>
            </a:extLst>
          </p:cNvPr>
          <p:cNvGrpSpPr/>
          <p:nvPr/>
        </p:nvGrpSpPr>
        <p:grpSpPr>
          <a:xfrm>
            <a:off x="1681917" y="3025247"/>
            <a:ext cx="4676473" cy="419771"/>
            <a:chOff x="1666042" y="3014720"/>
            <a:chExt cx="4676473" cy="419771"/>
          </a:xfrm>
          <a:solidFill>
            <a:schemeClr val="bg1">
              <a:lumMod val="95000"/>
            </a:schemeClr>
          </a:solidFill>
        </p:grpSpPr>
        <p:sp>
          <p:nvSpPr>
            <p:cNvPr id="51" name="正方形/長方形 50">
              <a:extLst>
                <a:ext uri="{FF2B5EF4-FFF2-40B4-BE49-F238E27FC236}">
                  <a16:creationId xmlns:a16="http://schemas.microsoft.com/office/drawing/2014/main" id="{3B47162E-ACDD-1EBF-484C-51E463714AF9}"/>
                </a:ext>
              </a:extLst>
            </p:cNvPr>
            <p:cNvSpPr/>
            <p:nvPr/>
          </p:nvSpPr>
          <p:spPr>
            <a:xfrm>
              <a:off x="3390546" y="3016098"/>
              <a:ext cx="2951969" cy="417015"/>
            </a:xfrm>
            <a:prstGeom prst="rect">
              <a:avLst/>
            </a:prstGeom>
            <a:grp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7" name="正方形/長方形 56">
              <a:extLst>
                <a:ext uri="{FF2B5EF4-FFF2-40B4-BE49-F238E27FC236}">
                  <a16:creationId xmlns:a16="http://schemas.microsoft.com/office/drawing/2014/main" id="{D5BBB548-C22E-A513-827E-132E5DAE839E}"/>
                </a:ext>
              </a:extLst>
            </p:cNvPr>
            <p:cNvSpPr/>
            <p:nvPr/>
          </p:nvSpPr>
          <p:spPr>
            <a:xfrm>
              <a:off x="1666042" y="3014720"/>
              <a:ext cx="1717497" cy="419771"/>
            </a:xfrm>
            <a:prstGeom prst="rect">
              <a:avLst/>
            </a:prstGeom>
            <a:grp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58" name="正方形/長方形 57">
            <a:extLst>
              <a:ext uri="{FF2B5EF4-FFF2-40B4-BE49-F238E27FC236}">
                <a16:creationId xmlns:a16="http://schemas.microsoft.com/office/drawing/2014/main" id="{9DA97638-8318-2663-9B1B-7E00B329B36E}"/>
              </a:ext>
            </a:extLst>
          </p:cNvPr>
          <p:cNvSpPr/>
          <p:nvPr/>
        </p:nvSpPr>
        <p:spPr>
          <a:xfrm>
            <a:off x="255596" y="1037403"/>
            <a:ext cx="1410447" cy="385763"/>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bg1">
                  <a:lumMod val="50000"/>
                </a:schemeClr>
              </a:solidFill>
            </a:endParaRPr>
          </a:p>
        </p:txBody>
      </p:sp>
      <p:sp>
        <p:nvSpPr>
          <p:cNvPr id="63" name="テキスト ボックス 62">
            <a:extLst>
              <a:ext uri="{FF2B5EF4-FFF2-40B4-BE49-F238E27FC236}">
                <a16:creationId xmlns:a16="http://schemas.microsoft.com/office/drawing/2014/main" id="{0E28ECB7-4A38-F807-B68E-83941A54BE7C}"/>
              </a:ext>
            </a:extLst>
          </p:cNvPr>
          <p:cNvSpPr txBox="1"/>
          <p:nvPr/>
        </p:nvSpPr>
        <p:spPr>
          <a:xfrm>
            <a:off x="683323" y="1099405"/>
            <a:ext cx="493320" cy="276999"/>
          </a:xfrm>
          <a:prstGeom prst="rect">
            <a:avLst/>
          </a:prstGeom>
          <a:noFill/>
        </p:spPr>
        <p:txBody>
          <a:bodyPr wrap="square" rtlCol="0">
            <a:spAutoFit/>
          </a:bodyPr>
          <a:lstStyle/>
          <a:p>
            <a:pPr algn="ctr"/>
            <a:r>
              <a:rPr kumimoji="1" lang="ja-JP" altLang="en-US" sz="1200" b="1" dirty="0">
                <a:solidFill>
                  <a:schemeClr val="bg1"/>
                </a:solidFill>
              </a:rPr>
              <a:t>名前</a:t>
            </a:r>
          </a:p>
        </p:txBody>
      </p:sp>
      <p:sp>
        <p:nvSpPr>
          <p:cNvPr id="64" name="正方形/長方形 63">
            <a:extLst>
              <a:ext uri="{FF2B5EF4-FFF2-40B4-BE49-F238E27FC236}">
                <a16:creationId xmlns:a16="http://schemas.microsoft.com/office/drawing/2014/main" id="{5FEE454C-6584-6665-9864-4C4AA3AAF132}"/>
              </a:ext>
            </a:extLst>
          </p:cNvPr>
          <p:cNvSpPr/>
          <p:nvPr/>
        </p:nvSpPr>
        <p:spPr>
          <a:xfrm>
            <a:off x="1681917" y="1037403"/>
            <a:ext cx="4676475" cy="38576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6" name="テキスト ボックス 65">
            <a:extLst>
              <a:ext uri="{FF2B5EF4-FFF2-40B4-BE49-F238E27FC236}">
                <a16:creationId xmlns:a16="http://schemas.microsoft.com/office/drawing/2014/main" id="{8DC82BE8-1D2C-0D23-6560-2C9F6FC253C1}"/>
              </a:ext>
            </a:extLst>
          </p:cNvPr>
          <p:cNvSpPr txBox="1"/>
          <p:nvPr/>
        </p:nvSpPr>
        <p:spPr>
          <a:xfrm>
            <a:off x="1681917" y="1099405"/>
            <a:ext cx="2477109" cy="276999"/>
          </a:xfrm>
          <a:prstGeom prst="rect">
            <a:avLst/>
          </a:prstGeom>
          <a:noFill/>
        </p:spPr>
        <p:txBody>
          <a:bodyPr wrap="square" rtlCol="0">
            <a:spAutoFit/>
          </a:bodyPr>
          <a:lstStyle/>
          <a:p>
            <a:r>
              <a:rPr kumimoji="1" lang="ja-JP" altLang="en-US" sz="1200" b="1" dirty="0">
                <a:solidFill>
                  <a:schemeClr val="tx1">
                    <a:lumMod val="50000"/>
                    <a:lumOff val="50000"/>
                  </a:schemeClr>
                </a:solidFill>
              </a:rPr>
              <a:t>創業者の名前を記入しましょう！</a:t>
            </a:r>
          </a:p>
        </p:txBody>
      </p:sp>
      <p:sp>
        <p:nvSpPr>
          <p:cNvPr id="67" name="正方形/長方形 66">
            <a:extLst>
              <a:ext uri="{FF2B5EF4-FFF2-40B4-BE49-F238E27FC236}">
                <a16:creationId xmlns:a16="http://schemas.microsoft.com/office/drawing/2014/main" id="{8C62A042-B6E6-1927-2832-198DBF1D7B51}"/>
              </a:ext>
            </a:extLst>
          </p:cNvPr>
          <p:cNvSpPr/>
          <p:nvPr/>
        </p:nvSpPr>
        <p:spPr>
          <a:xfrm>
            <a:off x="1681917" y="1436832"/>
            <a:ext cx="1717497" cy="38576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ja-JP" altLang="en-US"/>
          </a:p>
        </p:txBody>
      </p:sp>
      <p:sp>
        <p:nvSpPr>
          <p:cNvPr id="68" name="テキスト ボックス 67">
            <a:extLst>
              <a:ext uri="{FF2B5EF4-FFF2-40B4-BE49-F238E27FC236}">
                <a16:creationId xmlns:a16="http://schemas.microsoft.com/office/drawing/2014/main" id="{EE900B4E-8BF3-00E1-5EF9-C0EFE24658BB}"/>
              </a:ext>
            </a:extLst>
          </p:cNvPr>
          <p:cNvSpPr txBox="1"/>
          <p:nvPr/>
        </p:nvSpPr>
        <p:spPr>
          <a:xfrm>
            <a:off x="1681917" y="1491214"/>
            <a:ext cx="1175322" cy="276999"/>
          </a:xfrm>
          <a:prstGeom prst="rect">
            <a:avLst/>
          </a:prstGeom>
          <a:noFill/>
        </p:spPr>
        <p:txBody>
          <a:bodyPr wrap="square" rtlCol="0">
            <a:spAutoFit/>
          </a:bodyPr>
          <a:lstStyle/>
          <a:p>
            <a:r>
              <a:rPr kumimoji="1" lang="en-US" altLang="ja-JP" sz="1200" b="1" dirty="0">
                <a:solidFill>
                  <a:schemeClr val="tx1">
                    <a:lumMod val="50000"/>
                    <a:lumOff val="50000"/>
                  </a:schemeClr>
                </a:solidFill>
              </a:rPr>
              <a:t>20XX</a:t>
            </a:r>
            <a:r>
              <a:rPr kumimoji="1" lang="ja-JP" altLang="en-US" sz="1200" b="1" dirty="0">
                <a:solidFill>
                  <a:schemeClr val="tx1">
                    <a:lumMod val="50000"/>
                    <a:lumOff val="50000"/>
                  </a:schemeClr>
                </a:solidFill>
              </a:rPr>
              <a:t>年●月</a:t>
            </a:r>
          </a:p>
        </p:txBody>
      </p:sp>
      <p:sp>
        <p:nvSpPr>
          <p:cNvPr id="69" name="正方形/長方形 68">
            <a:extLst>
              <a:ext uri="{FF2B5EF4-FFF2-40B4-BE49-F238E27FC236}">
                <a16:creationId xmlns:a16="http://schemas.microsoft.com/office/drawing/2014/main" id="{95B26FFA-C316-8A68-ACC8-180FF9474B31}"/>
              </a:ext>
            </a:extLst>
          </p:cNvPr>
          <p:cNvSpPr/>
          <p:nvPr/>
        </p:nvSpPr>
        <p:spPr>
          <a:xfrm>
            <a:off x="3406422" y="1436832"/>
            <a:ext cx="2951970" cy="38576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ja-JP" altLang="en-US"/>
          </a:p>
        </p:txBody>
      </p:sp>
      <p:sp>
        <p:nvSpPr>
          <p:cNvPr id="72" name="テキスト ボックス 71">
            <a:extLst>
              <a:ext uri="{FF2B5EF4-FFF2-40B4-BE49-F238E27FC236}">
                <a16:creationId xmlns:a16="http://schemas.microsoft.com/office/drawing/2014/main" id="{8E64FCE4-CBBD-787C-EC34-0D2DC1415DC3}"/>
              </a:ext>
            </a:extLst>
          </p:cNvPr>
          <p:cNvSpPr txBox="1"/>
          <p:nvPr/>
        </p:nvSpPr>
        <p:spPr>
          <a:xfrm>
            <a:off x="3406422" y="1498908"/>
            <a:ext cx="1261884"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●●大学卒業</a:t>
            </a:r>
          </a:p>
        </p:txBody>
      </p:sp>
      <p:sp>
        <p:nvSpPr>
          <p:cNvPr id="73" name="正方形/長方形 72">
            <a:extLst>
              <a:ext uri="{FF2B5EF4-FFF2-40B4-BE49-F238E27FC236}">
                <a16:creationId xmlns:a16="http://schemas.microsoft.com/office/drawing/2014/main" id="{34B917A4-D299-1DAB-A262-8DE088F7C611}"/>
              </a:ext>
            </a:extLst>
          </p:cNvPr>
          <p:cNvSpPr/>
          <p:nvPr/>
        </p:nvSpPr>
        <p:spPr>
          <a:xfrm>
            <a:off x="1681917" y="1833090"/>
            <a:ext cx="1717497" cy="38576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4" name="テキスト ボックス 83">
            <a:extLst>
              <a:ext uri="{FF2B5EF4-FFF2-40B4-BE49-F238E27FC236}">
                <a16:creationId xmlns:a16="http://schemas.microsoft.com/office/drawing/2014/main" id="{568600DE-2F4C-2EEF-19A9-53EA8F5700A4}"/>
              </a:ext>
            </a:extLst>
          </p:cNvPr>
          <p:cNvSpPr txBox="1"/>
          <p:nvPr/>
        </p:nvSpPr>
        <p:spPr>
          <a:xfrm>
            <a:off x="1681917" y="1887472"/>
            <a:ext cx="1175322" cy="276999"/>
          </a:xfrm>
          <a:prstGeom prst="rect">
            <a:avLst/>
          </a:prstGeom>
          <a:noFill/>
        </p:spPr>
        <p:txBody>
          <a:bodyPr wrap="square" rtlCol="0">
            <a:spAutoFit/>
          </a:bodyPr>
          <a:lstStyle/>
          <a:p>
            <a:r>
              <a:rPr kumimoji="1" lang="en-US" altLang="ja-JP" sz="1200" b="1" dirty="0">
                <a:solidFill>
                  <a:schemeClr val="tx1">
                    <a:lumMod val="50000"/>
                    <a:lumOff val="50000"/>
                  </a:schemeClr>
                </a:solidFill>
              </a:rPr>
              <a:t>20XX</a:t>
            </a:r>
            <a:r>
              <a:rPr kumimoji="1" lang="ja-JP" altLang="en-US" sz="1200" b="1" dirty="0">
                <a:solidFill>
                  <a:schemeClr val="tx1">
                    <a:lumMod val="50000"/>
                    <a:lumOff val="50000"/>
                  </a:schemeClr>
                </a:solidFill>
              </a:rPr>
              <a:t>年●月</a:t>
            </a:r>
          </a:p>
        </p:txBody>
      </p:sp>
      <p:sp>
        <p:nvSpPr>
          <p:cNvPr id="85" name="正方形/長方形 84">
            <a:extLst>
              <a:ext uri="{FF2B5EF4-FFF2-40B4-BE49-F238E27FC236}">
                <a16:creationId xmlns:a16="http://schemas.microsoft.com/office/drawing/2014/main" id="{CD77ECEE-E6E6-CE4C-BC2B-DFE756173186}"/>
              </a:ext>
            </a:extLst>
          </p:cNvPr>
          <p:cNvSpPr/>
          <p:nvPr/>
        </p:nvSpPr>
        <p:spPr>
          <a:xfrm>
            <a:off x="3406422" y="1833090"/>
            <a:ext cx="2951970" cy="38576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6" name="テキスト ボックス 85">
            <a:extLst>
              <a:ext uri="{FF2B5EF4-FFF2-40B4-BE49-F238E27FC236}">
                <a16:creationId xmlns:a16="http://schemas.microsoft.com/office/drawing/2014/main" id="{34767A05-CE50-1FF1-1163-9D7F1369C40D}"/>
              </a:ext>
            </a:extLst>
          </p:cNvPr>
          <p:cNvSpPr txBox="1"/>
          <p:nvPr/>
        </p:nvSpPr>
        <p:spPr>
          <a:xfrm>
            <a:off x="3406422" y="1895166"/>
            <a:ext cx="2951970"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株式会社●●●●に就職、●●部に配属</a:t>
            </a:r>
          </a:p>
        </p:txBody>
      </p:sp>
      <p:sp>
        <p:nvSpPr>
          <p:cNvPr id="87" name="正方形/長方形 86">
            <a:extLst>
              <a:ext uri="{FF2B5EF4-FFF2-40B4-BE49-F238E27FC236}">
                <a16:creationId xmlns:a16="http://schemas.microsoft.com/office/drawing/2014/main" id="{4F178A2C-E703-A45A-4AD5-4016DB1FA4BB}"/>
              </a:ext>
            </a:extLst>
          </p:cNvPr>
          <p:cNvSpPr/>
          <p:nvPr/>
        </p:nvSpPr>
        <p:spPr>
          <a:xfrm>
            <a:off x="1681917" y="2627986"/>
            <a:ext cx="1717497" cy="38576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b="1"/>
          </a:p>
        </p:txBody>
      </p:sp>
      <p:sp>
        <p:nvSpPr>
          <p:cNvPr id="88" name="テキスト ボックス 87">
            <a:extLst>
              <a:ext uri="{FF2B5EF4-FFF2-40B4-BE49-F238E27FC236}">
                <a16:creationId xmlns:a16="http://schemas.microsoft.com/office/drawing/2014/main" id="{B124C971-B1C0-548A-0235-73C5496EB4F0}"/>
              </a:ext>
            </a:extLst>
          </p:cNvPr>
          <p:cNvSpPr txBox="1"/>
          <p:nvPr/>
        </p:nvSpPr>
        <p:spPr>
          <a:xfrm>
            <a:off x="1681917" y="2682368"/>
            <a:ext cx="1175322" cy="276999"/>
          </a:xfrm>
          <a:prstGeom prst="rect">
            <a:avLst/>
          </a:prstGeom>
          <a:noFill/>
        </p:spPr>
        <p:txBody>
          <a:bodyPr wrap="square" rtlCol="0">
            <a:spAutoFit/>
          </a:bodyPr>
          <a:lstStyle/>
          <a:p>
            <a:r>
              <a:rPr kumimoji="1" lang="en-US" altLang="ja-JP" sz="1200" b="1">
                <a:solidFill>
                  <a:schemeClr val="tx1">
                    <a:lumMod val="50000"/>
                    <a:lumOff val="50000"/>
                  </a:schemeClr>
                </a:solidFill>
              </a:rPr>
              <a:t>20XX</a:t>
            </a:r>
            <a:r>
              <a:rPr kumimoji="1" lang="ja-JP" altLang="en-US" sz="1200" b="1">
                <a:solidFill>
                  <a:schemeClr val="tx1">
                    <a:lumMod val="50000"/>
                    <a:lumOff val="50000"/>
                  </a:schemeClr>
                </a:solidFill>
              </a:rPr>
              <a:t>年</a:t>
            </a:r>
            <a:r>
              <a:rPr kumimoji="1" lang="ja-JP" altLang="en-US" sz="1200" b="1" dirty="0">
                <a:solidFill>
                  <a:schemeClr val="tx1">
                    <a:lumMod val="50000"/>
                    <a:lumOff val="50000"/>
                  </a:schemeClr>
                </a:solidFill>
              </a:rPr>
              <a:t>●月</a:t>
            </a:r>
          </a:p>
        </p:txBody>
      </p:sp>
      <p:sp>
        <p:nvSpPr>
          <p:cNvPr id="89" name="正方形/長方形 88">
            <a:extLst>
              <a:ext uri="{FF2B5EF4-FFF2-40B4-BE49-F238E27FC236}">
                <a16:creationId xmlns:a16="http://schemas.microsoft.com/office/drawing/2014/main" id="{03BF2FC4-7C30-BDE7-2872-7506B106972E}"/>
              </a:ext>
            </a:extLst>
          </p:cNvPr>
          <p:cNvSpPr/>
          <p:nvPr/>
        </p:nvSpPr>
        <p:spPr>
          <a:xfrm>
            <a:off x="3406422" y="2627986"/>
            <a:ext cx="2951968" cy="38576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b="1"/>
          </a:p>
        </p:txBody>
      </p:sp>
      <p:sp>
        <p:nvSpPr>
          <p:cNvPr id="90" name="テキスト ボックス 89">
            <a:extLst>
              <a:ext uri="{FF2B5EF4-FFF2-40B4-BE49-F238E27FC236}">
                <a16:creationId xmlns:a16="http://schemas.microsoft.com/office/drawing/2014/main" id="{D8A2D348-D2A2-0305-BF28-E6DB18DA0A78}"/>
              </a:ext>
            </a:extLst>
          </p:cNvPr>
          <p:cNvSpPr txBox="1"/>
          <p:nvPr/>
        </p:nvSpPr>
        <p:spPr>
          <a:xfrm>
            <a:off x="3406422" y="2690062"/>
            <a:ext cx="2201431" cy="261610"/>
          </a:xfrm>
          <a:prstGeom prst="rect">
            <a:avLst/>
          </a:prstGeom>
          <a:noFill/>
        </p:spPr>
        <p:txBody>
          <a:bodyPr wrap="square">
            <a:spAutoFit/>
          </a:bodyPr>
          <a:lstStyle/>
          <a:p>
            <a:r>
              <a:rPr lang="ja-JP" altLang="en-US" sz="1100" b="1" dirty="0">
                <a:solidFill>
                  <a:schemeClr val="tx1">
                    <a:lumMod val="50000"/>
                    <a:lumOff val="50000"/>
                  </a:schemeClr>
                </a:solidFill>
              </a:rPr>
              <a:t>株式会社●●●●を退職予定</a:t>
            </a:r>
          </a:p>
        </p:txBody>
      </p:sp>
      <p:sp>
        <p:nvSpPr>
          <p:cNvPr id="93" name="正方形/長方形 92">
            <a:extLst>
              <a:ext uri="{FF2B5EF4-FFF2-40B4-BE49-F238E27FC236}">
                <a16:creationId xmlns:a16="http://schemas.microsoft.com/office/drawing/2014/main" id="{45DF66DD-51E0-CA42-717C-553490763DB6}"/>
              </a:ext>
            </a:extLst>
          </p:cNvPr>
          <p:cNvSpPr/>
          <p:nvPr/>
        </p:nvSpPr>
        <p:spPr>
          <a:xfrm>
            <a:off x="1681917" y="2231728"/>
            <a:ext cx="1717497" cy="38576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4" name="テキスト ボックス 93">
            <a:extLst>
              <a:ext uri="{FF2B5EF4-FFF2-40B4-BE49-F238E27FC236}">
                <a16:creationId xmlns:a16="http://schemas.microsoft.com/office/drawing/2014/main" id="{C4E13965-2319-3E41-5C28-0E491019531E}"/>
              </a:ext>
            </a:extLst>
          </p:cNvPr>
          <p:cNvSpPr txBox="1"/>
          <p:nvPr/>
        </p:nvSpPr>
        <p:spPr>
          <a:xfrm>
            <a:off x="1681917" y="2286110"/>
            <a:ext cx="1175322" cy="276999"/>
          </a:xfrm>
          <a:prstGeom prst="rect">
            <a:avLst/>
          </a:prstGeom>
          <a:noFill/>
        </p:spPr>
        <p:txBody>
          <a:bodyPr wrap="square" rtlCol="0">
            <a:spAutoFit/>
          </a:bodyPr>
          <a:lstStyle/>
          <a:p>
            <a:r>
              <a:rPr kumimoji="1" lang="en-US" altLang="ja-JP" sz="1200" b="1" dirty="0">
                <a:solidFill>
                  <a:schemeClr val="tx1">
                    <a:lumMod val="50000"/>
                    <a:lumOff val="50000"/>
                  </a:schemeClr>
                </a:solidFill>
              </a:rPr>
              <a:t>20XX</a:t>
            </a:r>
            <a:r>
              <a:rPr kumimoji="1" lang="ja-JP" altLang="en-US" sz="1200" b="1" dirty="0">
                <a:solidFill>
                  <a:schemeClr val="tx1">
                    <a:lumMod val="50000"/>
                    <a:lumOff val="50000"/>
                  </a:schemeClr>
                </a:solidFill>
              </a:rPr>
              <a:t>年●月</a:t>
            </a:r>
          </a:p>
        </p:txBody>
      </p:sp>
      <p:sp>
        <p:nvSpPr>
          <p:cNvPr id="95" name="正方形/長方形 94">
            <a:extLst>
              <a:ext uri="{FF2B5EF4-FFF2-40B4-BE49-F238E27FC236}">
                <a16:creationId xmlns:a16="http://schemas.microsoft.com/office/drawing/2014/main" id="{DB3C52E1-B73F-DAB1-4F9E-A401E80D4041}"/>
              </a:ext>
            </a:extLst>
          </p:cNvPr>
          <p:cNvSpPr/>
          <p:nvPr/>
        </p:nvSpPr>
        <p:spPr>
          <a:xfrm>
            <a:off x="3406421" y="2231728"/>
            <a:ext cx="2951969" cy="38576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6" name="テキスト ボックス 95">
            <a:extLst>
              <a:ext uri="{FF2B5EF4-FFF2-40B4-BE49-F238E27FC236}">
                <a16:creationId xmlns:a16="http://schemas.microsoft.com/office/drawing/2014/main" id="{60654CF9-9B7A-7F39-3DB7-1AB1099A0058}"/>
              </a:ext>
            </a:extLst>
          </p:cNvPr>
          <p:cNvSpPr txBox="1"/>
          <p:nvPr/>
        </p:nvSpPr>
        <p:spPr>
          <a:xfrm>
            <a:off x="3406421" y="2293804"/>
            <a:ext cx="2910207"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株式会社●●●●にて●●課の課長に就任</a:t>
            </a:r>
          </a:p>
        </p:txBody>
      </p:sp>
      <p:cxnSp>
        <p:nvCxnSpPr>
          <p:cNvPr id="47" name="直線コネクタ 46">
            <a:extLst>
              <a:ext uri="{FF2B5EF4-FFF2-40B4-BE49-F238E27FC236}">
                <a16:creationId xmlns:a16="http://schemas.microsoft.com/office/drawing/2014/main" id="{B9297069-41D5-5778-3834-31C85C1A9AD1}"/>
              </a:ext>
            </a:extLst>
          </p:cNvPr>
          <p:cNvCxnSpPr>
            <a:cxnSpLocks/>
            <a:endCxn id="101" idx="1"/>
          </p:cNvCxnSpPr>
          <p:nvPr/>
        </p:nvCxnSpPr>
        <p:spPr>
          <a:xfrm>
            <a:off x="6096000" y="1632016"/>
            <a:ext cx="686213" cy="220835"/>
          </a:xfrm>
          <a:prstGeom prst="line">
            <a:avLst/>
          </a:prstGeom>
          <a:ln w="9525">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sp>
        <p:nvSpPr>
          <p:cNvPr id="101" name="フローチャート: 端子 100">
            <a:extLst>
              <a:ext uri="{FF2B5EF4-FFF2-40B4-BE49-F238E27FC236}">
                <a16:creationId xmlns:a16="http://schemas.microsoft.com/office/drawing/2014/main" id="{AA315904-AD73-344B-C63E-999376BF0E8E}"/>
              </a:ext>
            </a:extLst>
          </p:cNvPr>
          <p:cNvSpPr/>
          <p:nvPr/>
        </p:nvSpPr>
        <p:spPr>
          <a:xfrm>
            <a:off x="6782213" y="1694093"/>
            <a:ext cx="1002999" cy="317515"/>
          </a:xfrm>
          <a:prstGeom prst="flowChartTerminator">
            <a:avLst/>
          </a:prstGeom>
          <a:solidFill>
            <a:srgbClr val="F1995D"/>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2" name="テキスト ボックス 101">
            <a:extLst>
              <a:ext uri="{FF2B5EF4-FFF2-40B4-BE49-F238E27FC236}">
                <a16:creationId xmlns:a16="http://schemas.microsoft.com/office/drawing/2014/main" id="{6F8AF5A6-C4DC-2259-1395-C4CC2D7AAC12}"/>
              </a:ext>
            </a:extLst>
          </p:cNvPr>
          <p:cNvSpPr txBox="1"/>
          <p:nvPr/>
        </p:nvSpPr>
        <p:spPr>
          <a:xfrm>
            <a:off x="6874989" y="1694283"/>
            <a:ext cx="849913" cy="338554"/>
          </a:xfrm>
          <a:prstGeom prst="rect">
            <a:avLst/>
          </a:prstGeom>
          <a:noFill/>
        </p:spPr>
        <p:txBody>
          <a:bodyPr wrap="none" rtlCol="0">
            <a:spAutoFit/>
          </a:bodyPr>
          <a:lstStyle/>
          <a:p>
            <a:pPr algn="dist"/>
            <a:r>
              <a:rPr kumimoji="1" lang="en-US" altLang="ja-JP" sz="1600" b="1" dirty="0">
                <a:solidFill>
                  <a:schemeClr val="bg1"/>
                </a:solidFill>
                <a:latin typeface="M PLUS 2" pitchFamily="2" charset="-128"/>
                <a:ea typeface="M PLUS 2" pitchFamily="2" charset="-128"/>
                <a:cs typeface="ADLaM Display" panose="02010000000000000000" pitchFamily="2" charset="0"/>
              </a:rPr>
              <a:t>POINT</a:t>
            </a:r>
            <a:endParaRPr kumimoji="1" lang="ja-JP" altLang="en-US" sz="1600" b="1" dirty="0">
              <a:solidFill>
                <a:schemeClr val="bg1"/>
              </a:solidFill>
              <a:latin typeface="M PLUS 2" pitchFamily="2" charset="-128"/>
              <a:ea typeface="M PLUS 2" pitchFamily="2" charset="-128"/>
              <a:cs typeface="ADLaM Display" panose="02010000000000000000" pitchFamily="2" charset="0"/>
            </a:endParaRPr>
          </a:p>
        </p:txBody>
      </p:sp>
      <p:sp>
        <p:nvSpPr>
          <p:cNvPr id="4" name="正方形/長方形 3">
            <a:extLst>
              <a:ext uri="{FF2B5EF4-FFF2-40B4-BE49-F238E27FC236}">
                <a16:creationId xmlns:a16="http://schemas.microsoft.com/office/drawing/2014/main" id="{988EC402-1555-FD02-1306-80A619509780}"/>
              </a:ext>
            </a:extLst>
          </p:cNvPr>
          <p:cNvSpPr/>
          <p:nvPr/>
        </p:nvSpPr>
        <p:spPr>
          <a:xfrm>
            <a:off x="278302" y="3745215"/>
            <a:ext cx="45719" cy="237876"/>
          </a:xfrm>
          <a:prstGeom prst="rect">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accent1">
                  <a:lumMod val="50000"/>
                </a:schemeClr>
              </a:solidFill>
            </a:endParaRPr>
          </a:p>
        </p:txBody>
      </p:sp>
      <p:sp>
        <p:nvSpPr>
          <p:cNvPr id="5" name="正方形/長方形 4">
            <a:extLst>
              <a:ext uri="{FF2B5EF4-FFF2-40B4-BE49-F238E27FC236}">
                <a16:creationId xmlns:a16="http://schemas.microsoft.com/office/drawing/2014/main" id="{95F3F2B5-843B-0C5D-9702-9D3A19128623}"/>
              </a:ext>
            </a:extLst>
          </p:cNvPr>
          <p:cNvSpPr/>
          <p:nvPr/>
        </p:nvSpPr>
        <p:spPr>
          <a:xfrm>
            <a:off x="4365703" y="3745376"/>
            <a:ext cx="45719" cy="237876"/>
          </a:xfrm>
          <a:prstGeom prst="rect">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2" name="グループ化 1">
            <a:extLst>
              <a:ext uri="{FF2B5EF4-FFF2-40B4-BE49-F238E27FC236}">
                <a16:creationId xmlns:a16="http://schemas.microsoft.com/office/drawing/2014/main" id="{887F5F88-E5B6-4C18-997A-46F0D9969B02}"/>
              </a:ext>
            </a:extLst>
          </p:cNvPr>
          <p:cNvGrpSpPr/>
          <p:nvPr/>
        </p:nvGrpSpPr>
        <p:grpSpPr>
          <a:xfrm>
            <a:off x="296610" y="701914"/>
            <a:ext cx="1313988" cy="307777"/>
            <a:chOff x="296610" y="701914"/>
            <a:chExt cx="1313988" cy="307777"/>
          </a:xfrm>
        </p:grpSpPr>
        <p:sp>
          <p:nvSpPr>
            <p:cNvPr id="31" name="テキスト ボックス 30">
              <a:extLst>
                <a:ext uri="{FF2B5EF4-FFF2-40B4-BE49-F238E27FC236}">
                  <a16:creationId xmlns:a16="http://schemas.microsoft.com/office/drawing/2014/main" id="{AC9730A6-CCEB-DF8E-E0F1-6785EF8B31FD}"/>
                </a:ext>
              </a:extLst>
            </p:cNvPr>
            <p:cNvSpPr txBox="1"/>
            <p:nvPr/>
          </p:nvSpPr>
          <p:spPr>
            <a:xfrm>
              <a:off x="304245" y="701914"/>
              <a:ext cx="1306353" cy="307777"/>
            </a:xfrm>
            <a:prstGeom prst="rect">
              <a:avLst/>
            </a:prstGeom>
            <a:noFill/>
          </p:spPr>
          <p:txBody>
            <a:bodyPr wrap="square" rtlCol="0">
              <a:spAutoFit/>
            </a:bodyPr>
            <a:lstStyle/>
            <a:p>
              <a:r>
                <a:rPr kumimoji="1" lang="ja-JP" altLang="en-US" sz="1400" b="1" dirty="0">
                  <a:solidFill>
                    <a:schemeClr val="accent1">
                      <a:lumMod val="50000"/>
                    </a:schemeClr>
                  </a:solidFill>
                </a:rPr>
                <a:t>プロフィール</a:t>
              </a:r>
            </a:p>
          </p:txBody>
        </p:sp>
        <p:sp>
          <p:nvSpPr>
            <p:cNvPr id="6" name="正方形/長方形 5">
              <a:extLst>
                <a:ext uri="{FF2B5EF4-FFF2-40B4-BE49-F238E27FC236}">
                  <a16:creationId xmlns:a16="http://schemas.microsoft.com/office/drawing/2014/main" id="{142795BC-E52A-D21F-7D4E-F29F94873339}"/>
                </a:ext>
              </a:extLst>
            </p:cNvPr>
            <p:cNvSpPr/>
            <p:nvPr/>
          </p:nvSpPr>
          <p:spPr>
            <a:xfrm>
              <a:off x="296610" y="729205"/>
              <a:ext cx="45719" cy="237876"/>
            </a:xfrm>
            <a:prstGeom prst="rect">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0" name="正方形/長方形 9">
            <a:extLst>
              <a:ext uri="{FF2B5EF4-FFF2-40B4-BE49-F238E27FC236}">
                <a16:creationId xmlns:a16="http://schemas.microsoft.com/office/drawing/2014/main" id="{446CE7F1-E606-FE0A-88BC-4DFD72E75EE0}"/>
              </a:ext>
            </a:extLst>
          </p:cNvPr>
          <p:cNvSpPr/>
          <p:nvPr/>
        </p:nvSpPr>
        <p:spPr>
          <a:xfrm>
            <a:off x="0" y="492174"/>
            <a:ext cx="12192000" cy="45719"/>
          </a:xfrm>
          <a:prstGeom prst="rect">
            <a:avLst/>
          </a:prstGeom>
          <a:solidFill>
            <a:schemeClr val="accent5">
              <a:lumMod val="60000"/>
              <a:lumOff val="4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Tree>
    <p:extLst>
      <p:ext uri="{BB962C8B-B14F-4D97-AF65-F5344CB8AC3E}">
        <p14:creationId xmlns:p14="http://schemas.microsoft.com/office/powerpoint/2010/main" val="86959698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a:extLst>
              <a:ext uri="{FF2B5EF4-FFF2-40B4-BE49-F238E27FC236}">
                <a16:creationId xmlns:a16="http://schemas.microsoft.com/office/drawing/2014/main" id="{A87B9401-FFBE-5470-74A9-83DB9861370A}"/>
              </a:ext>
            </a:extLst>
          </p:cNvPr>
          <p:cNvSpPr/>
          <p:nvPr/>
        </p:nvSpPr>
        <p:spPr>
          <a:xfrm>
            <a:off x="527315" y="1155600"/>
            <a:ext cx="5513266" cy="455781"/>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6" name="正方形/長方形 5">
            <a:extLst>
              <a:ext uri="{FF2B5EF4-FFF2-40B4-BE49-F238E27FC236}">
                <a16:creationId xmlns:a16="http://schemas.microsoft.com/office/drawing/2014/main" id="{9C5384DC-F821-B538-803D-231DF63AAE8A}"/>
              </a:ext>
            </a:extLst>
          </p:cNvPr>
          <p:cNvSpPr/>
          <p:nvPr/>
        </p:nvSpPr>
        <p:spPr>
          <a:xfrm>
            <a:off x="6206835" y="1161484"/>
            <a:ext cx="5513266" cy="455781"/>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7" name="テキスト ボックス 6">
            <a:extLst>
              <a:ext uri="{FF2B5EF4-FFF2-40B4-BE49-F238E27FC236}">
                <a16:creationId xmlns:a16="http://schemas.microsoft.com/office/drawing/2014/main" id="{B1E4965A-5013-FAEC-97FE-60123EBFD440}"/>
              </a:ext>
            </a:extLst>
          </p:cNvPr>
          <p:cNvSpPr txBox="1"/>
          <p:nvPr/>
        </p:nvSpPr>
        <p:spPr>
          <a:xfrm>
            <a:off x="2663351" y="1220097"/>
            <a:ext cx="1241194" cy="338554"/>
          </a:xfrm>
          <a:prstGeom prst="rect">
            <a:avLst/>
          </a:prstGeom>
          <a:noFill/>
        </p:spPr>
        <p:txBody>
          <a:bodyPr wrap="square" rtlCol="0">
            <a:spAutoFit/>
          </a:bodyPr>
          <a:lstStyle/>
          <a:p>
            <a:pPr algn="ctr"/>
            <a:r>
              <a:rPr kumimoji="1" lang="ja-JP" altLang="en-US" sz="1600" b="1" dirty="0">
                <a:solidFill>
                  <a:schemeClr val="bg1"/>
                </a:solidFill>
              </a:rPr>
              <a:t>市場調査</a:t>
            </a:r>
          </a:p>
        </p:txBody>
      </p:sp>
      <p:sp>
        <p:nvSpPr>
          <p:cNvPr id="8" name="テキスト ボックス 7">
            <a:extLst>
              <a:ext uri="{FF2B5EF4-FFF2-40B4-BE49-F238E27FC236}">
                <a16:creationId xmlns:a16="http://schemas.microsoft.com/office/drawing/2014/main" id="{CC911DFA-01CC-1487-FF3A-C421380A0D79}"/>
              </a:ext>
            </a:extLst>
          </p:cNvPr>
          <p:cNvSpPr txBox="1"/>
          <p:nvPr/>
        </p:nvSpPr>
        <p:spPr>
          <a:xfrm>
            <a:off x="8424141" y="1220097"/>
            <a:ext cx="1078654" cy="338554"/>
          </a:xfrm>
          <a:prstGeom prst="rect">
            <a:avLst/>
          </a:prstGeom>
          <a:noFill/>
        </p:spPr>
        <p:txBody>
          <a:bodyPr wrap="square" rtlCol="0">
            <a:spAutoFit/>
          </a:bodyPr>
          <a:lstStyle/>
          <a:p>
            <a:pPr algn="ctr"/>
            <a:r>
              <a:rPr kumimoji="1" lang="ja-JP" altLang="en-US" sz="1600" b="1" dirty="0">
                <a:solidFill>
                  <a:schemeClr val="bg1"/>
                </a:solidFill>
              </a:rPr>
              <a:t>市場分析</a:t>
            </a:r>
          </a:p>
        </p:txBody>
      </p:sp>
      <p:sp>
        <p:nvSpPr>
          <p:cNvPr id="9" name="正方形/長方形 8">
            <a:extLst>
              <a:ext uri="{FF2B5EF4-FFF2-40B4-BE49-F238E27FC236}">
                <a16:creationId xmlns:a16="http://schemas.microsoft.com/office/drawing/2014/main" id="{8AF7CB14-052B-9353-6C2A-DCF71D165F30}"/>
              </a:ext>
            </a:extLst>
          </p:cNvPr>
          <p:cNvSpPr/>
          <p:nvPr/>
        </p:nvSpPr>
        <p:spPr>
          <a:xfrm>
            <a:off x="527315" y="1624385"/>
            <a:ext cx="1241195" cy="385763"/>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5" name="テキスト ボックス 14">
            <a:extLst>
              <a:ext uri="{FF2B5EF4-FFF2-40B4-BE49-F238E27FC236}">
                <a16:creationId xmlns:a16="http://schemas.microsoft.com/office/drawing/2014/main" id="{F2F5C119-176B-05A6-12DE-F62E3FA266E3}"/>
              </a:ext>
            </a:extLst>
          </p:cNvPr>
          <p:cNvSpPr txBox="1"/>
          <p:nvPr/>
        </p:nvSpPr>
        <p:spPr>
          <a:xfrm>
            <a:off x="873707" y="1678767"/>
            <a:ext cx="548411" cy="276999"/>
          </a:xfrm>
          <a:prstGeom prst="rect">
            <a:avLst/>
          </a:prstGeom>
          <a:noFill/>
        </p:spPr>
        <p:txBody>
          <a:bodyPr wrap="square" rtlCol="0">
            <a:spAutoFit/>
          </a:bodyPr>
          <a:lstStyle/>
          <a:p>
            <a:pPr algn="ctr"/>
            <a:r>
              <a:rPr kumimoji="1" lang="ja-JP" altLang="en-US" sz="1200" b="1" dirty="0">
                <a:solidFill>
                  <a:schemeClr val="bg1"/>
                </a:solidFill>
              </a:rPr>
              <a:t>市場</a:t>
            </a:r>
          </a:p>
        </p:txBody>
      </p:sp>
      <p:sp>
        <p:nvSpPr>
          <p:cNvPr id="12" name="正方形/長方形 11">
            <a:extLst>
              <a:ext uri="{FF2B5EF4-FFF2-40B4-BE49-F238E27FC236}">
                <a16:creationId xmlns:a16="http://schemas.microsoft.com/office/drawing/2014/main" id="{F4D07CE2-7938-7815-4C44-59B6CD7C2F55}"/>
              </a:ext>
            </a:extLst>
          </p:cNvPr>
          <p:cNvSpPr/>
          <p:nvPr/>
        </p:nvSpPr>
        <p:spPr>
          <a:xfrm>
            <a:off x="1784656" y="1624385"/>
            <a:ext cx="4265449" cy="38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テキスト ボックス 17">
            <a:extLst>
              <a:ext uri="{FF2B5EF4-FFF2-40B4-BE49-F238E27FC236}">
                <a16:creationId xmlns:a16="http://schemas.microsoft.com/office/drawing/2014/main" id="{EA5D4CA2-F9BA-209F-0470-A832AC57EC87}"/>
              </a:ext>
            </a:extLst>
          </p:cNvPr>
          <p:cNvSpPr txBox="1"/>
          <p:nvPr/>
        </p:nvSpPr>
        <p:spPr>
          <a:xfrm>
            <a:off x="1784656" y="1694569"/>
            <a:ext cx="4052389"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自分がターゲットとする市場を記入しましょう。</a:t>
            </a:r>
          </a:p>
        </p:txBody>
      </p:sp>
      <p:sp>
        <p:nvSpPr>
          <p:cNvPr id="10" name="正方形/長方形 9">
            <a:extLst>
              <a:ext uri="{FF2B5EF4-FFF2-40B4-BE49-F238E27FC236}">
                <a16:creationId xmlns:a16="http://schemas.microsoft.com/office/drawing/2014/main" id="{68A1695D-82DB-A586-3F54-4B9425FEB588}"/>
              </a:ext>
            </a:extLst>
          </p:cNvPr>
          <p:cNvSpPr/>
          <p:nvPr/>
        </p:nvSpPr>
        <p:spPr>
          <a:xfrm>
            <a:off x="527315" y="2020594"/>
            <a:ext cx="1241195" cy="38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6" name="テキスト ボックス 15">
            <a:extLst>
              <a:ext uri="{FF2B5EF4-FFF2-40B4-BE49-F238E27FC236}">
                <a16:creationId xmlns:a16="http://schemas.microsoft.com/office/drawing/2014/main" id="{CAAD0E49-BCA2-396E-0A0E-0B87AB1F2F77}"/>
              </a:ext>
            </a:extLst>
          </p:cNvPr>
          <p:cNvSpPr txBox="1"/>
          <p:nvPr/>
        </p:nvSpPr>
        <p:spPr>
          <a:xfrm>
            <a:off x="710424" y="2070206"/>
            <a:ext cx="874977" cy="276999"/>
          </a:xfrm>
          <a:prstGeom prst="rect">
            <a:avLst/>
          </a:prstGeom>
          <a:noFill/>
        </p:spPr>
        <p:txBody>
          <a:bodyPr wrap="square" rtlCol="0">
            <a:spAutoFit/>
          </a:bodyPr>
          <a:lstStyle/>
          <a:p>
            <a:pPr algn="ctr"/>
            <a:r>
              <a:rPr kumimoji="1" lang="ja-JP" altLang="en-US" sz="1200" b="1" dirty="0">
                <a:solidFill>
                  <a:schemeClr val="bg1"/>
                </a:solidFill>
              </a:rPr>
              <a:t>市場規模</a:t>
            </a:r>
          </a:p>
        </p:txBody>
      </p:sp>
      <p:sp>
        <p:nvSpPr>
          <p:cNvPr id="13" name="正方形/長方形 12">
            <a:extLst>
              <a:ext uri="{FF2B5EF4-FFF2-40B4-BE49-F238E27FC236}">
                <a16:creationId xmlns:a16="http://schemas.microsoft.com/office/drawing/2014/main" id="{61AB259D-0F84-E15D-7004-CA8EFDF350B4}"/>
              </a:ext>
            </a:extLst>
          </p:cNvPr>
          <p:cNvSpPr/>
          <p:nvPr/>
        </p:nvSpPr>
        <p:spPr>
          <a:xfrm>
            <a:off x="1784656" y="2020594"/>
            <a:ext cx="4265449" cy="38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 name="テキスト ボックス 18">
            <a:extLst>
              <a:ext uri="{FF2B5EF4-FFF2-40B4-BE49-F238E27FC236}">
                <a16:creationId xmlns:a16="http://schemas.microsoft.com/office/drawing/2014/main" id="{76D52DA4-6056-759E-6427-792742A3F629}"/>
              </a:ext>
            </a:extLst>
          </p:cNvPr>
          <p:cNvSpPr txBox="1"/>
          <p:nvPr/>
        </p:nvSpPr>
        <p:spPr>
          <a:xfrm>
            <a:off x="1784656" y="2090778"/>
            <a:ext cx="4052389"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その市場の年間売上について記入しましょう。</a:t>
            </a:r>
          </a:p>
        </p:txBody>
      </p:sp>
      <p:sp>
        <p:nvSpPr>
          <p:cNvPr id="11" name="正方形/長方形 10">
            <a:extLst>
              <a:ext uri="{FF2B5EF4-FFF2-40B4-BE49-F238E27FC236}">
                <a16:creationId xmlns:a16="http://schemas.microsoft.com/office/drawing/2014/main" id="{2227C21B-2849-BAE4-3C93-42CB552D76F5}"/>
              </a:ext>
            </a:extLst>
          </p:cNvPr>
          <p:cNvSpPr/>
          <p:nvPr/>
        </p:nvSpPr>
        <p:spPr>
          <a:xfrm>
            <a:off x="527315" y="2416703"/>
            <a:ext cx="1241195" cy="691818"/>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7" name="テキスト ボックス 16">
            <a:extLst>
              <a:ext uri="{FF2B5EF4-FFF2-40B4-BE49-F238E27FC236}">
                <a16:creationId xmlns:a16="http://schemas.microsoft.com/office/drawing/2014/main" id="{75318BD1-D27D-E802-E53B-754B1F2E76ED}"/>
              </a:ext>
            </a:extLst>
          </p:cNvPr>
          <p:cNvSpPr txBox="1"/>
          <p:nvPr/>
        </p:nvSpPr>
        <p:spPr>
          <a:xfrm>
            <a:off x="681773" y="2534161"/>
            <a:ext cx="932278" cy="461665"/>
          </a:xfrm>
          <a:prstGeom prst="rect">
            <a:avLst/>
          </a:prstGeom>
          <a:noFill/>
        </p:spPr>
        <p:txBody>
          <a:bodyPr wrap="square" rtlCol="0">
            <a:spAutoFit/>
          </a:bodyPr>
          <a:lstStyle/>
          <a:p>
            <a:pPr algn="ctr"/>
            <a:r>
              <a:rPr kumimoji="1" lang="ja-JP" altLang="en-US" sz="1200" b="1" dirty="0">
                <a:solidFill>
                  <a:schemeClr val="bg1"/>
                </a:solidFill>
              </a:rPr>
              <a:t>主要な</a:t>
            </a:r>
            <a:endParaRPr kumimoji="1" lang="en-US" altLang="ja-JP" sz="1200" b="1" dirty="0">
              <a:solidFill>
                <a:schemeClr val="bg1"/>
              </a:solidFill>
            </a:endParaRPr>
          </a:p>
          <a:p>
            <a:pPr algn="ctr"/>
            <a:r>
              <a:rPr kumimoji="1" lang="ja-JP" altLang="en-US" sz="1200" b="1" dirty="0">
                <a:solidFill>
                  <a:schemeClr val="bg1"/>
                </a:solidFill>
              </a:rPr>
              <a:t>競合相手</a:t>
            </a:r>
          </a:p>
        </p:txBody>
      </p:sp>
      <p:sp>
        <p:nvSpPr>
          <p:cNvPr id="14" name="正方形/長方形 13">
            <a:extLst>
              <a:ext uri="{FF2B5EF4-FFF2-40B4-BE49-F238E27FC236}">
                <a16:creationId xmlns:a16="http://schemas.microsoft.com/office/drawing/2014/main" id="{06E77A7F-29E0-CD6E-CA28-C67703CD32D1}"/>
              </a:ext>
            </a:extLst>
          </p:cNvPr>
          <p:cNvSpPr/>
          <p:nvPr/>
        </p:nvSpPr>
        <p:spPr>
          <a:xfrm>
            <a:off x="1784656" y="2416703"/>
            <a:ext cx="4265449" cy="691818"/>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 name="テキスト ボックス 19">
            <a:extLst>
              <a:ext uri="{FF2B5EF4-FFF2-40B4-BE49-F238E27FC236}">
                <a16:creationId xmlns:a16="http://schemas.microsoft.com/office/drawing/2014/main" id="{6B92BC30-940B-D938-2A56-71B147907F0F}"/>
              </a:ext>
            </a:extLst>
          </p:cNvPr>
          <p:cNvSpPr txBox="1"/>
          <p:nvPr/>
        </p:nvSpPr>
        <p:spPr>
          <a:xfrm>
            <a:off x="1784656" y="2631807"/>
            <a:ext cx="4052389" cy="261610"/>
          </a:xfrm>
          <a:prstGeom prst="rect">
            <a:avLst/>
          </a:prstGeom>
          <a:noFill/>
        </p:spPr>
        <p:txBody>
          <a:bodyPr wrap="square" rtlCol="0">
            <a:spAutoFit/>
          </a:bodyPr>
          <a:lstStyle/>
          <a:p>
            <a:r>
              <a:rPr kumimoji="1" lang="ja-JP" altLang="en-US" sz="1100" b="1" dirty="0">
                <a:solidFill>
                  <a:schemeClr val="tx1">
                    <a:lumMod val="50000"/>
                    <a:lumOff val="50000"/>
                  </a:schemeClr>
                </a:solidFill>
              </a:rPr>
              <a:t>その市場における既存の競合相手について記入しましょう。</a:t>
            </a:r>
          </a:p>
        </p:txBody>
      </p:sp>
      <p:sp>
        <p:nvSpPr>
          <p:cNvPr id="21" name="正方形/長方形 20">
            <a:extLst>
              <a:ext uri="{FF2B5EF4-FFF2-40B4-BE49-F238E27FC236}">
                <a16:creationId xmlns:a16="http://schemas.microsoft.com/office/drawing/2014/main" id="{4AAD3930-8FE8-D011-6B24-0C4FDF00AAFA}"/>
              </a:ext>
            </a:extLst>
          </p:cNvPr>
          <p:cNvSpPr/>
          <p:nvPr/>
        </p:nvSpPr>
        <p:spPr>
          <a:xfrm>
            <a:off x="6206835" y="1630854"/>
            <a:ext cx="5513266" cy="1477667"/>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2" name="テキスト ボックス 21">
            <a:extLst>
              <a:ext uri="{FF2B5EF4-FFF2-40B4-BE49-F238E27FC236}">
                <a16:creationId xmlns:a16="http://schemas.microsoft.com/office/drawing/2014/main" id="{3320E995-7FCC-4E04-2827-178F00C84139}"/>
              </a:ext>
            </a:extLst>
          </p:cNvPr>
          <p:cNvSpPr txBox="1"/>
          <p:nvPr/>
        </p:nvSpPr>
        <p:spPr>
          <a:xfrm>
            <a:off x="6260123" y="1837981"/>
            <a:ext cx="5413086" cy="1107996"/>
          </a:xfrm>
          <a:prstGeom prst="rect">
            <a:avLst/>
          </a:prstGeom>
          <a:noFill/>
        </p:spPr>
        <p:txBody>
          <a:bodyPr wrap="square" rtlCol="0">
            <a:spAutoFit/>
          </a:bodyPr>
          <a:lstStyle/>
          <a:p>
            <a:r>
              <a:rPr kumimoji="1" lang="ja-JP" altLang="en-US" sz="1100" b="1" dirty="0">
                <a:solidFill>
                  <a:schemeClr val="tx1">
                    <a:lumMod val="50000"/>
                    <a:lumOff val="50000"/>
                  </a:schemeClr>
                </a:solidFill>
              </a:rPr>
              <a:t>ターゲットとする市場について、市場調査をもとに分析し、自社の商品やサービスのコンセプトがどのように優位なのか、なぜ将来性があると言えるのかを明確にしましょう。</a:t>
            </a:r>
            <a:endParaRPr kumimoji="1" lang="en-US" altLang="ja-JP" sz="1100" b="1" dirty="0">
              <a:solidFill>
                <a:schemeClr val="tx1">
                  <a:lumMod val="50000"/>
                  <a:lumOff val="50000"/>
                </a:schemeClr>
              </a:solidFill>
            </a:endParaRPr>
          </a:p>
          <a:p>
            <a:endParaRPr kumimoji="1" lang="ja-JP" altLang="en-US" sz="1100" b="1" dirty="0">
              <a:solidFill>
                <a:schemeClr val="tx1">
                  <a:lumMod val="50000"/>
                  <a:lumOff val="50000"/>
                </a:schemeClr>
              </a:solidFill>
            </a:endParaRPr>
          </a:p>
          <a:p>
            <a:r>
              <a:rPr kumimoji="1" lang="en-US" altLang="ja-JP" sz="1100" b="1" dirty="0">
                <a:solidFill>
                  <a:schemeClr val="tx1">
                    <a:lumMod val="50000"/>
                    <a:lumOff val="50000"/>
                  </a:schemeClr>
                </a:solidFill>
              </a:rPr>
              <a:t>SWOT</a:t>
            </a:r>
            <a:r>
              <a:rPr kumimoji="1" lang="ja-JP" altLang="en-US" sz="1100" b="1" dirty="0">
                <a:solidFill>
                  <a:schemeClr val="tx1">
                    <a:lumMod val="50000"/>
                    <a:lumOff val="50000"/>
                  </a:schemeClr>
                </a:solidFill>
              </a:rPr>
              <a:t>分析、</a:t>
            </a:r>
            <a:r>
              <a:rPr kumimoji="1" lang="en-US" altLang="ja-JP" sz="1100" b="1" dirty="0">
                <a:solidFill>
                  <a:schemeClr val="tx1">
                    <a:lumMod val="50000"/>
                    <a:lumOff val="50000"/>
                  </a:schemeClr>
                </a:solidFill>
              </a:rPr>
              <a:t>3C</a:t>
            </a:r>
            <a:r>
              <a:rPr kumimoji="1" lang="ja-JP" altLang="en-US" sz="1100" b="1" dirty="0">
                <a:solidFill>
                  <a:schemeClr val="tx1">
                    <a:lumMod val="50000"/>
                    <a:lumOff val="50000"/>
                  </a:schemeClr>
                </a:solidFill>
              </a:rPr>
              <a:t>分析、</a:t>
            </a:r>
            <a:r>
              <a:rPr kumimoji="1" lang="en-US" altLang="ja-JP" sz="1100" b="1" dirty="0">
                <a:solidFill>
                  <a:schemeClr val="tx1">
                    <a:lumMod val="50000"/>
                    <a:lumOff val="50000"/>
                  </a:schemeClr>
                </a:solidFill>
              </a:rPr>
              <a:t>STP</a:t>
            </a:r>
            <a:r>
              <a:rPr kumimoji="1" lang="ja-JP" altLang="en-US" sz="1100" b="1" dirty="0">
                <a:solidFill>
                  <a:schemeClr val="tx1">
                    <a:lumMod val="50000"/>
                    <a:lumOff val="50000"/>
                  </a:schemeClr>
                </a:solidFill>
              </a:rPr>
              <a:t>分析など複数の分析手法を活用すれば、より説得力のある市場分析ができます。</a:t>
            </a:r>
          </a:p>
        </p:txBody>
      </p:sp>
      <p:sp>
        <p:nvSpPr>
          <p:cNvPr id="23" name="正方形/長方形 22">
            <a:extLst>
              <a:ext uri="{FF2B5EF4-FFF2-40B4-BE49-F238E27FC236}">
                <a16:creationId xmlns:a16="http://schemas.microsoft.com/office/drawing/2014/main" id="{BC7FF55C-23F7-D87B-87DD-78414481DB7A}"/>
              </a:ext>
            </a:extLst>
          </p:cNvPr>
          <p:cNvSpPr/>
          <p:nvPr/>
        </p:nvSpPr>
        <p:spPr>
          <a:xfrm>
            <a:off x="527317" y="4065375"/>
            <a:ext cx="11192786" cy="506721"/>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24" name="テキスト ボックス 23">
            <a:extLst>
              <a:ext uri="{FF2B5EF4-FFF2-40B4-BE49-F238E27FC236}">
                <a16:creationId xmlns:a16="http://schemas.microsoft.com/office/drawing/2014/main" id="{191F5D39-213C-1CC2-57B7-98A5794CECEC}"/>
              </a:ext>
            </a:extLst>
          </p:cNvPr>
          <p:cNvSpPr txBox="1"/>
          <p:nvPr/>
        </p:nvSpPr>
        <p:spPr>
          <a:xfrm>
            <a:off x="5780566" y="4150398"/>
            <a:ext cx="686288" cy="369332"/>
          </a:xfrm>
          <a:prstGeom prst="rect">
            <a:avLst/>
          </a:prstGeom>
          <a:noFill/>
        </p:spPr>
        <p:txBody>
          <a:bodyPr wrap="square" rtlCol="0">
            <a:spAutoFit/>
          </a:bodyPr>
          <a:lstStyle/>
          <a:p>
            <a:pPr algn="ctr"/>
            <a:r>
              <a:rPr kumimoji="1" lang="ja-JP" altLang="en-US" b="1" dirty="0">
                <a:solidFill>
                  <a:schemeClr val="bg1"/>
                </a:solidFill>
              </a:rPr>
              <a:t>戦略</a:t>
            </a:r>
          </a:p>
        </p:txBody>
      </p:sp>
      <p:grpSp>
        <p:nvGrpSpPr>
          <p:cNvPr id="2" name="グループ化 1">
            <a:extLst>
              <a:ext uri="{FF2B5EF4-FFF2-40B4-BE49-F238E27FC236}">
                <a16:creationId xmlns:a16="http://schemas.microsoft.com/office/drawing/2014/main" id="{B13BFF1D-199E-B4E1-0E52-FAFA0DEBE6E5}"/>
              </a:ext>
            </a:extLst>
          </p:cNvPr>
          <p:cNvGrpSpPr/>
          <p:nvPr/>
        </p:nvGrpSpPr>
        <p:grpSpPr>
          <a:xfrm>
            <a:off x="527316" y="4587351"/>
            <a:ext cx="11192785" cy="1522250"/>
            <a:chOff x="527316" y="4587351"/>
            <a:chExt cx="11192785" cy="1522250"/>
          </a:xfrm>
          <a:solidFill>
            <a:schemeClr val="bg1">
              <a:lumMod val="95000"/>
            </a:schemeClr>
          </a:solidFill>
        </p:grpSpPr>
        <p:sp>
          <p:nvSpPr>
            <p:cNvPr id="25" name="正方形/長方形 24">
              <a:extLst>
                <a:ext uri="{FF2B5EF4-FFF2-40B4-BE49-F238E27FC236}">
                  <a16:creationId xmlns:a16="http://schemas.microsoft.com/office/drawing/2014/main" id="{ABC91CBF-876E-69A0-42C9-7A42598D3EEA}"/>
                </a:ext>
              </a:extLst>
            </p:cNvPr>
            <p:cNvSpPr/>
            <p:nvPr/>
          </p:nvSpPr>
          <p:spPr>
            <a:xfrm>
              <a:off x="527316" y="4587351"/>
              <a:ext cx="11192785" cy="1522250"/>
            </a:xfrm>
            <a:prstGeom prst="rect">
              <a:avLst/>
            </a:prstGeom>
            <a:grp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6" name="テキスト ボックス 25">
              <a:extLst>
                <a:ext uri="{FF2B5EF4-FFF2-40B4-BE49-F238E27FC236}">
                  <a16:creationId xmlns:a16="http://schemas.microsoft.com/office/drawing/2014/main" id="{608E3AA9-88F0-0E4F-095E-68DE385E8B07}"/>
                </a:ext>
              </a:extLst>
            </p:cNvPr>
            <p:cNvSpPr txBox="1"/>
            <p:nvPr/>
          </p:nvSpPr>
          <p:spPr>
            <a:xfrm>
              <a:off x="603516" y="5217671"/>
              <a:ext cx="7367614" cy="261610"/>
            </a:xfrm>
            <a:prstGeom prst="rect">
              <a:avLst/>
            </a:prstGeom>
            <a:grpFill/>
            <a:ln>
              <a:noFill/>
            </a:ln>
          </p:spPr>
          <p:txBody>
            <a:bodyPr wrap="square" rtlCol="0">
              <a:spAutoFit/>
            </a:bodyPr>
            <a:lstStyle/>
            <a:p>
              <a:r>
                <a:rPr kumimoji="1" lang="ja-JP" altLang="en-US" sz="1100" b="1" dirty="0">
                  <a:solidFill>
                    <a:schemeClr val="tx1">
                      <a:lumMod val="50000"/>
                      <a:lumOff val="50000"/>
                    </a:schemeClr>
                  </a:solidFill>
                </a:rPr>
                <a:t>市場調査と市場分析から、自社が今後どのような戦略をとるのか、展望を記入しましょう。</a:t>
              </a:r>
            </a:p>
          </p:txBody>
        </p:sp>
      </p:grpSp>
      <p:sp>
        <p:nvSpPr>
          <p:cNvPr id="27" name="二等辺三角形 26">
            <a:extLst>
              <a:ext uri="{FF2B5EF4-FFF2-40B4-BE49-F238E27FC236}">
                <a16:creationId xmlns:a16="http://schemas.microsoft.com/office/drawing/2014/main" id="{721C398B-0199-803B-20B7-5BBA3324C35B}"/>
              </a:ext>
            </a:extLst>
          </p:cNvPr>
          <p:cNvSpPr/>
          <p:nvPr/>
        </p:nvSpPr>
        <p:spPr>
          <a:xfrm rot="10800000">
            <a:off x="2829194" y="3380324"/>
            <a:ext cx="798679" cy="316946"/>
          </a:xfrm>
          <a:prstGeom prst="triangle">
            <a:avLst/>
          </a:prstGeom>
          <a:solidFill>
            <a:srgbClr val="DEEBF7"/>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8" name="二等辺三角形 27">
            <a:extLst>
              <a:ext uri="{FF2B5EF4-FFF2-40B4-BE49-F238E27FC236}">
                <a16:creationId xmlns:a16="http://schemas.microsoft.com/office/drawing/2014/main" id="{DFD84919-BF9F-ED4F-461A-9EE228DD893E}"/>
              </a:ext>
            </a:extLst>
          </p:cNvPr>
          <p:cNvSpPr/>
          <p:nvPr/>
        </p:nvSpPr>
        <p:spPr>
          <a:xfrm rot="10800000">
            <a:off x="8564128" y="3380324"/>
            <a:ext cx="798679" cy="316946"/>
          </a:xfrm>
          <a:prstGeom prst="triangle">
            <a:avLst/>
          </a:prstGeom>
          <a:solidFill>
            <a:srgbClr val="DEEBF7"/>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テキスト ボックス 2">
            <a:extLst>
              <a:ext uri="{FF2B5EF4-FFF2-40B4-BE49-F238E27FC236}">
                <a16:creationId xmlns:a16="http://schemas.microsoft.com/office/drawing/2014/main" id="{7F784E2B-2FB6-4A71-1ACF-B367FC39D475}"/>
              </a:ext>
            </a:extLst>
          </p:cNvPr>
          <p:cNvSpPr txBox="1"/>
          <p:nvPr/>
        </p:nvSpPr>
        <p:spPr>
          <a:xfrm>
            <a:off x="5105986" y="85621"/>
            <a:ext cx="1980029" cy="400110"/>
          </a:xfrm>
          <a:prstGeom prst="rect">
            <a:avLst/>
          </a:prstGeom>
          <a:noFill/>
        </p:spPr>
        <p:txBody>
          <a:bodyPr wrap="none" rtlCol="0">
            <a:spAutoFit/>
          </a:bodyPr>
          <a:lstStyle/>
          <a:p>
            <a:pPr algn="ctr"/>
            <a:r>
              <a:rPr kumimoji="1" lang="ja-JP" altLang="en-US" sz="2000" b="1" dirty="0">
                <a:solidFill>
                  <a:schemeClr val="accent1">
                    <a:lumMod val="50000"/>
                  </a:schemeClr>
                </a:solidFill>
              </a:rPr>
              <a:t>市場分析・戦略</a:t>
            </a:r>
          </a:p>
        </p:txBody>
      </p:sp>
      <p:sp>
        <p:nvSpPr>
          <p:cNvPr id="33" name="正方形/長方形 32">
            <a:extLst>
              <a:ext uri="{FF2B5EF4-FFF2-40B4-BE49-F238E27FC236}">
                <a16:creationId xmlns:a16="http://schemas.microsoft.com/office/drawing/2014/main" id="{B8ACEB61-2EDA-150C-F9A2-DE77187471A7}"/>
              </a:ext>
            </a:extLst>
          </p:cNvPr>
          <p:cNvSpPr/>
          <p:nvPr/>
        </p:nvSpPr>
        <p:spPr>
          <a:xfrm>
            <a:off x="0" y="492174"/>
            <a:ext cx="12192000" cy="45719"/>
          </a:xfrm>
          <a:prstGeom prst="rect">
            <a:avLst/>
          </a:prstGeom>
          <a:solidFill>
            <a:schemeClr val="accent5">
              <a:lumMod val="40000"/>
              <a:lumOff val="6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Tree>
    <p:extLst>
      <p:ext uri="{BB962C8B-B14F-4D97-AF65-F5344CB8AC3E}">
        <p14:creationId xmlns:p14="http://schemas.microsoft.com/office/powerpoint/2010/main" val="280239724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5C119BA6-DE8A-3503-6B5B-A2FC19F404ED}"/>
              </a:ext>
            </a:extLst>
          </p:cNvPr>
          <p:cNvSpPr txBox="1"/>
          <p:nvPr/>
        </p:nvSpPr>
        <p:spPr>
          <a:xfrm>
            <a:off x="4593025" y="92064"/>
            <a:ext cx="3005951" cy="400110"/>
          </a:xfrm>
          <a:prstGeom prst="rect">
            <a:avLst/>
          </a:prstGeom>
          <a:noFill/>
        </p:spPr>
        <p:txBody>
          <a:bodyPr wrap="none" rtlCol="0">
            <a:spAutoFit/>
          </a:bodyPr>
          <a:lstStyle/>
          <a:p>
            <a:pPr algn="ctr"/>
            <a:r>
              <a:rPr kumimoji="1" lang="ja-JP" altLang="en-US" sz="2000" b="1" dirty="0">
                <a:solidFill>
                  <a:schemeClr val="accent1">
                    <a:lumMod val="50000"/>
                  </a:schemeClr>
                </a:solidFill>
              </a:rPr>
              <a:t>資金計画・事業の見通し</a:t>
            </a:r>
          </a:p>
        </p:txBody>
      </p:sp>
      <p:sp>
        <p:nvSpPr>
          <p:cNvPr id="13" name="正方形/長方形 12">
            <a:extLst>
              <a:ext uri="{FF2B5EF4-FFF2-40B4-BE49-F238E27FC236}">
                <a16:creationId xmlns:a16="http://schemas.microsoft.com/office/drawing/2014/main" id="{3A30053D-A1D0-1520-DACC-D2CB7DD87802}"/>
              </a:ext>
            </a:extLst>
          </p:cNvPr>
          <p:cNvSpPr/>
          <p:nvPr/>
        </p:nvSpPr>
        <p:spPr>
          <a:xfrm>
            <a:off x="294947" y="940206"/>
            <a:ext cx="1362257" cy="2988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26" name="テキスト ボックス 25">
            <a:extLst>
              <a:ext uri="{FF2B5EF4-FFF2-40B4-BE49-F238E27FC236}">
                <a16:creationId xmlns:a16="http://schemas.microsoft.com/office/drawing/2014/main" id="{65432577-5616-9ED3-1748-82DC700CA460}"/>
              </a:ext>
            </a:extLst>
          </p:cNvPr>
          <p:cNvSpPr txBox="1"/>
          <p:nvPr/>
        </p:nvSpPr>
        <p:spPr>
          <a:xfrm>
            <a:off x="627262" y="980370"/>
            <a:ext cx="697627" cy="237524"/>
          </a:xfrm>
          <a:prstGeom prst="rect">
            <a:avLst/>
          </a:prstGeom>
          <a:noFill/>
        </p:spPr>
        <p:txBody>
          <a:bodyPr wrap="none" rtlCol="0">
            <a:spAutoFit/>
          </a:bodyPr>
          <a:lstStyle/>
          <a:p>
            <a:r>
              <a:rPr kumimoji="1" lang="ja-JP" altLang="en-US" sz="1000" b="1" dirty="0">
                <a:solidFill>
                  <a:schemeClr val="bg1"/>
                </a:solidFill>
              </a:rPr>
              <a:t>取引先名</a:t>
            </a:r>
          </a:p>
        </p:txBody>
      </p:sp>
      <p:sp>
        <p:nvSpPr>
          <p:cNvPr id="15" name="正方形/長方形 14">
            <a:extLst>
              <a:ext uri="{FF2B5EF4-FFF2-40B4-BE49-F238E27FC236}">
                <a16:creationId xmlns:a16="http://schemas.microsoft.com/office/drawing/2014/main" id="{FB42FDDC-4889-394E-90CD-4CFA56D4C1DA}"/>
              </a:ext>
            </a:extLst>
          </p:cNvPr>
          <p:cNvSpPr/>
          <p:nvPr/>
        </p:nvSpPr>
        <p:spPr>
          <a:xfrm>
            <a:off x="1669107" y="938355"/>
            <a:ext cx="1362257" cy="2988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bg1"/>
                </a:solidFill>
              </a:rPr>
              <a:t>　</a:t>
            </a:r>
          </a:p>
        </p:txBody>
      </p:sp>
      <p:sp>
        <p:nvSpPr>
          <p:cNvPr id="27" name="テキスト ボックス 26">
            <a:extLst>
              <a:ext uri="{FF2B5EF4-FFF2-40B4-BE49-F238E27FC236}">
                <a16:creationId xmlns:a16="http://schemas.microsoft.com/office/drawing/2014/main" id="{B61E27D5-2DC4-F6EC-9BFA-71E4EE1658F6}"/>
              </a:ext>
            </a:extLst>
          </p:cNvPr>
          <p:cNvSpPr txBox="1"/>
          <p:nvPr/>
        </p:nvSpPr>
        <p:spPr>
          <a:xfrm>
            <a:off x="2063161" y="976022"/>
            <a:ext cx="569387" cy="246221"/>
          </a:xfrm>
          <a:prstGeom prst="rect">
            <a:avLst/>
          </a:prstGeom>
          <a:noFill/>
        </p:spPr>
        <p:txBody>
          <a:bodyPr wrap="none" rtlCol="0">
            <a:spAutoFit/>
          </a:bodyPr>
          <a:lstStyle/>
          <a:p>
            <a:r>
              <a:rPr lang="ja-JP" altLang="en-US" sz="1000" b="1" dirty="0">
                <a:solidFill>
                  <a:schemeClr val="bg1"/>
                </a:solidFill>
              </a:rPr>
              <a:t>シェア</a:t>
            </a:r>
            <a:endParaRPr kumimoji="1" lang="ja-JP" altLang="en-US" sz="1000" b="1" dirty="0">
              <a:solidFill>
                <a:schemeClr val="bg1"/>
              </a:solidFill>
            </a:endParaRPr>
          </a:p>
        </p:txBody>
      </p:sp>
      <p:sp>
        <p:nvSpPr>
          <p:cNvPr id="16" name="正方形/長方形 15">
            <a:extLst>
              <a:ext uri="{FF2B5EF4-FFF2-40B4-BE49-F238E27FC236}">
                <a16:creationId xmlns:a16="http://schemas.microsoft.com/office/drawing/2014/main" id="{88B808DD-45D1-6CFB-0DDC-E44C6E31305B}"/>
              </a:ext>
            </a:extLst>
          </p:cNvPr>
          <p:cNvSpPr/>
          <p:nvPr/>
        </p:nvSpPr>
        <p:spPr>
          <a:xfrm>
            <a:off x="3043267" y="938355"/>
            <a:ext cx="1362257" cy="2988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28" name="テキスト ボックス 27">
            <a:extLst>
              <a:ext uri="{FF2B5EF4-FFF2-40B4-BE49-F238E27FC236}">
                <a16:creationId xmlns:a16="http://schemas.microsoft.com/office/drawing/2014/main" id="{7AC4E22D-9CE6-E13D-95D7-9A530C8474CA}"/>
              </a:ext>
            </a:extLst>
          </p:cNvPr>
          <p:cNvSpPr txBox="1"/>
          <p:nvPr/>
        </p:nvSpPr>
        <p:spPr>
          <a:xfrm>
            <a:off x="3242580" y="976022"/>
            <a:ext cx="954107" cy="246221"/>
          </a:xfrm>
          <a:prstGeom prst="rect">
            <a:avLst/>
          </a:prstGeom>
          <a:noFill/>
        </p:spPr>
        <p:txBody>
          <a:bodyPr wrap="none" rtlCol="0">
            <a:spAutoFit/>
          </a:bodyPr>
          <a:lstStyle/>
          <a:p>
            <a:r>
              <a:rPr lang="ja-JP" altLang="en-US" sz="1000" b="1" dirty="0">
                <a:solidFill>
                  <a:schemeClr val="bg1"/>
                </a:solidFill>
              </a:rPr>
              <a:t>掛取引の割合</a:t>
            </a:r>
            <a:endParaRPr kumimoji="1" lang="ja-JP" altLang="en-US" sz="1000" b="1" dirty="0">
              <a:solidFill>
                <a:schemeClr val="bg1"/>
              </a:solidFill>
            </a:endParaRPr>
          </a:p>
        </p:txBody>
      </p:sp>
      <p:sp>
        <p:nvSpPr>
          <p:cNvPr id="17" name="正方形/長方形 16">
            <a:extLst>
              <a:ext uri="{FF2B5EF4-FFF2-40B4-BE49-F238E27FC236}">
                <a16:creationId xmlns:a16="http://schemas.microsoft.com/office/drawing/2014/main" id="{551C840D-D55E-15DF-ED87-5C9C939F82EF}"/>
              </a:ext>
            </a:extLst>
          </p:cNvPr>
          <p:cNvSpPr/>
          <p:nvPr/>
        </p:nvSpPr>
        <p:spPr>
          <a:xfrm>
            <a:off x="4423291" y="939605"/>
            <a:ext cx="1625263" cy="2988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dirty="0">
                <a:solidFill>
                  <a:schemeClr val="bg1"/>
                </a:solidFill>
              </a:rPr>
              <a:t>　</a:t>
            </a:r>
          </a:p>
        </p:txBody>
      </p:sp>
      <p:sp>
        <p:nvSpPr>
          <p:cNvPr id="29" name="テキスト ボックス 28">
            <a:extLst>
              <a:ext uri="{FF2B5EF4-FFF2-40B4-BE49-F238E27FC236}">
                <a16:creationId xmlns:a16="http://schemas.microsoft.com/office/drawing/2014/main" id="{6124EC56-94AD-5AE4-D00A-D3C627C5D40E}"/>
              </a:ext>
            </a:extLst>
          </p:cNvPr>
          <p:cNvSpPr txBox="1"/>
          <p:nvPr/>
        </p:nvSpPr>
        <p:spPr>
          <a:xfrm>
            <a:off x="4630628" y="978926"/>
            <a:ext cx="1210588" cy="240412"/>
          </a:xfrm>
          <a:prstGeom prst="rect">
            <a:avLst/>
          </a:prstGeom>
          <a:noFill/>
        </p:spPr>
        <p:txBody>
          <a:bodyPr wrap="none" rtlCol="0">
            <a:spAutoFit/>
          </a:bodyPr>
          <a:lstStyle/>
          <a:p>
            <a:r>
              <a:rPr lang="ja-JP" altLang="en-US" sz="1000" b="1" dirty="0">
                <a:solidFill>
                  <a:schemeClr val="bg1"/>
                </a:solidFill>
              </a:rPr>
              <a:t>回収・支払の条件</a:t>
            </a:r>
            <a:endParaRPr kumimoji="1" lang="ja-JP" altLang="en-US" sz="1000" b="1" dirty="0">
              <a:solidFill>
                <a:schemeClr val="bg1"/>
              </a:solidFill>
            </a:endParaRPr>
          </a:p>
        </p:txBody>
      </p:sp>
      <p:sp>
        <p:nvSpPr>
          <p:cNvPr id="18" name="正方形/長方形 17">
            <a:extLst>
              <a:ext uri="{FF2B5EF4-FFF2-40B4-BE49-F238E27FC236}">
                <a16:creationId xmlns:a16="http://schemas.microsoft.com/office/drawing/2014/main" id="{87921DE4-ACCC-6865-60E0-A2D3D313BE7B}"/>
              </a:ext>
            </a:extLst>
          </p:cNvPr>
          <p:cNvSpPr/>
          <p:nvPr/>
        </p:nvSpPr>
        <p:spPr>
          <a:xfrm>
            <a:off x="294947" y="1252093"/>
            <a:ext cx="1362257" cy="277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0" name="テキスト ボックス 29">
            <a:extLst>
              <a:ext uri="{FF2B5EF4-FFF2-40B4-BE49-F238E27FC236}">
                <a16:creationId xmlns:a16="http://schemas.microsoft.com/office/drawing/2014/main" id="{74963259-984A-5B34-4399-E1A67C30FAAC}"/>
              </a:ext>
            </a:extLst>
          </p:cNvPr>
          <p:cNvSpPr txBox="1"/>
          <p:nvPr/>
        </p:nvSpPr>
        <p:spPr>
          <a:xfrm>
            <a:off x="499022" y="1276741"/>
            <a:ext cx="95410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〇〇株式会社</a:t>
            </a:r>
          </a:p>
        </p:txBody>
      </p:sp>
      <p:sp>
        <p:nvSpPr>
          <p:cNvPr id="19" name="正方形/長方形 18">
            <a:extLst>
              <a:ext uri="{FF2B5EF4-FFF2-40B4-BE49-F238E27FC236}">
                <a16:creationId xmlns:a16="http://schemas.microsoft.com/office/drawing/2014/main" id="{D2AFAEB8-D424-B98B-AF0A-6A74480168A7}"/>
              </a:ext>
            </a:extLst>
          </p:cNvPr>
          <p:cNvSpPr/>
          <p:nvPr/>
        </p:nvSpPr>
        <p:spPr>
          <a:xfrm>
            <a:off x="1669107" y="1252093"/>
            <a:ext cx="1362257" cy="277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5" name="テキスト ボックス 34">
            <a:extLst>
              <a:ext uri="{FF2B5EF4-FFF2-40B4-BE49-F238E27FC236}">
                <a16:creationId xmlns:a16="http://schemas.microsoft.com/office/drawing/2014/main" id="{145BD191-9B26-C3DF-73E4-078812A6BDB6}"/>
              </a:ext>
            </a:extLst>
          </p:cNvPr>
          <p:cNvSpPr txBox="1"/>
          <p:nvPr/>
        </p:nvSpPr>
        <p:spPr>
          <a:xfrm>
            <a:off x="2129662" y="1276741"/>
            <a:ext cx="441146"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a:t>
            </a:r>
          </a:p>
        </p:txBody>
      </p:sp>
      <p:sp>
        <p:nvSpPr>
          <p:cNvPr id="20" name="正方形/長方形 19">
            <a:extLst>
              <a:ext uri="{FF2B5EF4-FFF2-40B4-BE49-F238E27FC236}">
                <a16:creationId xmlns:a16="http://schemas.microsoft.com/office/drawing/2014/main" id="{16E62D68-4FEB-46B8-3C1D-84F6AA70737B}"/>
              </a:ext>
            </a:extLst>
          </p:cNvPr>
          <p:cNvSpPr/>
          <p:nvPr/>
        </p:nvSpPr>
        <p:spPr>
          <a:xfrm>
            <a:off x="3043267" y="1251725"/>
            <a:ext cx="1362257" cy="277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7" name="テキスト ボックス 36">
            <a:extLst>
              <a:ext uri="{FF2B5EF4-FFF2-40B4-BE49-F238E27FC236}">
                <a16:creationId xmlns:a16="http://schemas.microsoft.com/office/drawing/2014/main" id="{67A548C3-E4E3-0ED2-0A7F-3B28DD560A37}"/>
              </a:ext>
            </a:extLst>
          </p:cNvPr>
          <p:cNvSpPr txBox="1"/>
          <p:nvPr/>
        </p:nvSpPr>
        <p:spPr>
          <a:xfrm>
            <a:off x="3503822" y="1277578"/>
            <a:ext cx="441146" cy="244546"/>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a:t>
            </a:r>
          </a:p>
        </p:txBody>
      </p:sp>
      <p:sp>
        <p:nvSpPr>
          <p:cNvPr id="21" name="正方形/長方形 20">
            <a:extLst>
              <a:ext uri="{FF2B5EF4-FFF2-40B4-BE49-F238E27FC236}">
                <a16:creationId xmlns:a16="http://schemas.microsoft.com/office/drawing/2014/main" id="{554D096F-9431-1A47-FE89-F98AA48A5688}"/>
              </a:ext>
            </a:extLst>
          </p:cNvPr>
          <p:cNvSpPr/>
          <p:nvPr/>
        </p:nvSpPr>
        <p:spPr>
          <a:xfrm>
            <a:off x="4423291" y="1252093"/>
            <a:ext cx="1625263" cy="277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9" name="テキスト ボックス 38">
            <a:extLst>
              <a:ext uri="{FF2B5EF4-FFF2-40B4-BE49-F238E27FC236}">
                <a16:creationId xmlns:a16="http://schemas.microsoft.com/office/drawing/2014/main" id="{528B7030-B9FF-074E-F6FE-B14F392A75C2}"/>
              </a:ext>
            </a:extLst>
          </p:cNvPr>
          <p:cNvSpPr txBox="1"/>
          <p:nvPr/>
        </p:nvSpPr>
        <p:spPr>
          <a:xfrm>
            <a:off x="4566508" y="1276741"/>
            <a:ext cx="133882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●日〆　●日支払い</a:t>
            </a:r>
          </a:p>
        </p:txBody>
      </p:sp>
      <p:sp>
        <p:nvSpPr>
          <p:cNvPr id="120" name="正方形/長方形 119">
            <a:extLst>
              <a:ext uri="{FF2B5EF4-FFF2-40B4-BE49-F238E27FC236}">
                <a16:creationId xmlns:a16="http://schemas.microsoft.com/office/drawing/2014/main" id="{54148B02-774D-5996-D534-A486DB14C7F3}"/>
              </a:ext>
            </a:extLst>
          </p:cNvPr>
          <p:cNvSpPr/>
          <p:nvPr/>
        </p:nvSpPr>
        <p:spPr>
          <a:xfrm>
            <a:off x="4602321" y="4432292"/>
            <a:ext cx="1447200" cy="381758"/>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34" name="テキスト ボックス 133">
            <a:extLst>
              <a:ext uri="{FF2B5EF4-FFF2-40B4-BE49-F238E27FC236}">
                <a16:creationId xmlns:a16="http://schemas.microsoft.com/office/drawing/2014/main" id="{D9B4A1F3-1F7F-C21A-F5F6-FC52106CCFB1}"/>
              </a:ext>
            </a:extLst>
          </p:cNvPr>
          <p:cNvSpPr txBox="1"/>
          <p:nvPr/>
        </p:nvSpPr>
        <p:spPr>
          <a:xfrm>
            <a:off x="4890805" y="4508572"/>
            <a:ext cx="870233" cy="249385"/>
          </a:xfrm>
          <a:prstGeom prst="rect">
            <a:avLst/>
          </a:prstGeom>
          <a:noFill/>
        </p:spPr>
        <p:txBody>
          <a:bodyPr wrap="square" rtlCol="0">
            <a:spAutoFit/>
          </a:bodyPr>
          <a:lstStyle/>
          <a:p>
            <a:pPr algn="ctr"/>
            <a:r>
              <a:rPr kumimoji="1" lang="ja-JP" altLang="en-US" sz="1000" b="1" dirty="0">
                <a:solidFill>
                  <a:schemeClr val="tx1">
                    <a:lumMod val="50000"/>
                    <a:lumOff val="50000"/>
                  </a:schemeClr>
                </a:solidFill>
              </a:rPr>
              <a:t>金額を記入</a:t>
            </a:r>
          </a:p>
        </p:txBody>
      </p:sp>
      <p:sp>
        <p:nvSpPr>
          <p:cNvPr id="122" name="正方形/長方形 121">
            <a:extLst>
              <a:ext uri="{FF2B5EF4-FFF2-40B4-BE49-F238E27FC236}">
                <a16:creationId xmlns:a16="http://schemas.microsoft.com/office/drawing/2014/main" id="{D45FD658-92AC-105A-FCA7-ADFBAA91BA2C}"/>
              </a:ext>
            </a:extLst>
          </p:cNvPr>
          <p:cNvSpPr/>
          <p:nvPr/>
        </p:nvSpPr>
        <p:spPr>
          <a:xfrm>
            <a:off x="4602321" y="4826395"/>
            <a:ext cx="1447200" cy="39113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35" name="テキスト ボックス 134">
            <a:extLst>
              <a:ext uri="{FF2B5EF4-FFF2-40B4-BE49-F238E27FC236}">
                <a16:creationId xmlns:a16="http://schemas.microsoft.com/office/drawing/2014/main" id="{C9C16D8D-A531-4C58-A5E1-AC44AECEF626}"/>
              </a:ext>
            </a:extLst>
          </p:cNvPr>
          <p:cNvSpPr txBox="1"/>
          <p:nvPr/>
        </p:nvSpPr>
        <p:spPr>
          <a:xfrm>
            <a:off x="4706176" y="4904807"/>
            <a:ext cx="1239491" cy="249649"/>
          </a:xfrm>
          <a:prstGeom prst="rect">
            <a:avLst/>
          </a:prstGeom>
          <a:noFill/>
        </p:spPr>
        <p:txBody>
          <a:bodyPr wrap="square" rtlCol="0">
            <a:spAutoFit/>
          </a:bodyPr>
          <a:lstStyle/>
          <a:p>
            <a:pPr algn="ctr"/>
            <a:r>
              <a:rPr kumimoji="1" lang="ja-JP" altLang="en-US" sz="1000" b="1" dirty="0">
                <a:solidFill>
                  <a:schemeClr val="tx1">
                    <a:lumMod val="50000"/>
                    <a:lumOff val="50000"/>
                  </a:schemeClr>
                </a:solidFill>
              </a:rPr>
              <a:t>内訳と金額を記入</a:t>
            </a:r>
          </a:p>
        </p:txBody>
      </p:sp>
      <p:sp>
        <p:nvSpPr>
          <p:cNvPr id="66" name="正方形/長方形 65">
            <a:extLst>
              <a:ext uri="{FF2B5EF4-FFF2-40B4-BE49-F238E27FC236}">
                <a16:creationId xmlns:a16="http://schemas.microsoft.com/office/drawing/2014/main" id="{B8167501-689B-EFDB-8621-0FB5832DDDF6}"/>
              </a:ext>
            </a:extLst>
          </p:cNvPr>
          <p:cNvSpPr/>
          <p:nvPr/>
        </p:nvSpPr>
        <p:spPr>
          <a:xfrm>
            <a:off x="3174605" y="3483245"/>
            <a:ext cx="2873949" cy="300603"/>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76" name="正方形/長方形 75">
            <a:extLst>
              <a:ext uri="{FF2B5EF4-FFF2-40B4-BE49-F238E27FC236}">
                <a16:creationId xmlns:a16="http://schemas.microsoft.com/office/drawing/2014/main" id="{A4FEA512-FE20-4C64-13D0-3BDC2102F996}"/>
              </a:ext>
            </a:extLst>
          </p:cNvPr>
          <p:cNvSpPr/>
          <p:nvPr/>
        </p:nvSpPr>
        <p:spPr>
          <a:xfrm>
            <a:off x="288915" y="3483245"/>
            <a:ext cx="2873949" cy="300603"/>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77" name="テキスト ボックス 76">
            <a:extLst>
              <a:ext uri="{FF2B5EF4-FFF2-40B4-BE49-F238E27FC236}">
                <a16:creationId xmlns:a16="http://schemas.microsoft.com/office/drawing/2014/main" id="{18B78CC4-3627-69AE-D56A-6AB19F08EE72}"/>
              </a:ext>
            </a:extLst>
          </p:cNvPr>
          <p:cNvSpPr txBox="1"/>
          <p:nvPr/>
        </p:nvSpPr>
        <p:spPr>
          <a:xfrm>
            <a:off x="1298882" y="3523136"/>
            <a:ext cx="854014" cy="246221"/>
          </a:xfrm>
          <a:prstGeom prst="rect">
            <a:avLst/>
          </a:prstGeom>
          <a:noFill/>
        </p:spPr>
        <p:txBody>
          <a:bodyPr wrap="none" rtlCol="0">
            <a:spAutoFit/>
          </a:bodyPr>
          <a:lstStyle/>
          <a:p>
            <a:pPr algn="ctr"/>
            <a:r>
              <a:rPr kumimoji="1" lang="ja-JP" altLang="en-US" sz="1000" b="1" dirty="0">
                <a:solidFill>
                  <a:schemeClr val="bg1"/>
                </a:solidFill>
              </a:rPr>
              <a:t>必要な資金</a:t>
            </a:r>
          </a:p>
        </p:txBody>
      </p:sp>
      <p:sp>
        <p:nvSpPr>
          <p:cNvPr id="78" name="テキスト ボックス 77">
            <a:extLst>
              <a:ext uri="{FF2B5EF4-FFF2-40B4-BE49-F238E27FC236}">
                <a16:creationId xmlns:a16="http://schemas.microsoft.com/office/drawing/2014/main" id="{D3D50E61-4FAE-5E82-212D-4C7D996912B0}"/>
              </a:ext>
            </a:extLst>
          </p:cNvPr>
          <p:cNvSpPr txBox="1"/>
          <p:nvPr/>
        </p:nvSpPr>
        <p:spPr>
          <a:xfrm>
            <a:off x="4116439" y="3523136"/>
            <a:ext cx="990283" cy="246221"/>
          </a:xfrm>
          <a:prstGeom prst="rect">
            <a:avLst/>
          </a:prstGeom>
          <a:noFill/>
        </p:spPr>
        <p:txBody>
          <a:bodyPr wrap="none" rtlCol="0">
            <a:spAutoFit/>
          </a:bodyPr>
          <a:lstStyle/>
          <a:p>
            <a:pPr algn="ctr"/>
            <a:r>
              <a:rPr kumimoji="1" lang="ja-JP" altLang="en-US" sz="1000" b="1" dirty="0">
                <a:solidFill>
                  <a:schemeClr val="bg1"/>
                </a:solidFill>
              </a:rPr>
              <a:t>調達する資金</a:t>
            </a:r>
          </a:p>
        </p:txBody>
      </p:sp>
      <p:sp>
        <p:nvSpPr>
          <p:cNvPr id="114" name="正方形/長方形 113">
            <a:extLst>
              <a:ext uri="{FF2B5EF4-FFF2-40B4-BE49-F238E27FC236}">
                <a16:creationId xmlns:a16="http://schemas.microsoft.com/office/drawing/2014/main" id="{90567D64-1E3C-2FBC-02AC-CD2EF2128387}"/>
              </a:ext>
            </a:extLst>
          </p:cNvPr>
          <p:cNvSpPr/>
          <p:nvPr/>
        </p:nvSpPr>
        <p:spPr>
          <a:xfrm>
            <a:off x="288916" y="5232380"/>
            <a:ext cx="1419125" cy="281803"/>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15" name="テキスト ボックス 114">
            <a:extLst>
              <a:ext uri="{FF2B5EF4-FFF2-40B4-BE49-F238E27FC236}">
                <a16:creationId xmlns:a16="http://schemas.microsoft.com/office/drawing/2014/main" id="{E3DC3648-7FCA-24BD-B9FD-2BA356EC900B}"/>
              </a:ext>
            </a:extLst>
          </p:cNvPr>
          <p:cNvSpPr txBox="1"/>
          <p:nvPr/>
        </p:nvSpPr>
        <p:spPr>
          <a:xfrm>
            <a:off x="768137" y="5263579"/>
            <a:ext cx="460682" cy="246221"/>
          </a:xfrm>
          <a:prstGeom prst="rect">
            <a:avLst/>
          </a:prstGeom>
          <a:noFill/>
        </p:spPr>
        <p:txBody>
          <a:bodyPr wrap="none" rtlCol="0">
            <a:spAutoFit/>
          </a:bodyPr>
          <a:lstStyle/>
          <a:p>
            <a:r>
              <a:rPr kumimoji="1" lang="ja-JP" altLang="en-US" sz="1000" b="1" dirty="0">
                <a:solidFill>
                  <a:schemeClr val="bg1"/>
                </a:solidFill>
              </a:rPr>
              <a:t>合計</a:t>
            </a:r>
          </a:p>
        </p:txBody>
      </p:sp>
      <p:sp>
        <p:nvSpPr>
          <p:cNvPr id="117" name="正方形/長方形 116">
            <a:extLst>
              <a:ext uri="{FF2B5EF4-FFF2-40B4-BE49-F238E27FC236}">
                <a16:creationId xmlns:a16="http://schemas.microsoft.com/office/drawing/2014/main" id="{9ADCE8E3-BA77-96D7-18D6-5CEF29F7094E}"/>
              </a:ext>
            </a:extLst>
          </p:cNvPr>
          <p:cNvSpPr/>
          <p:nvPr/>
        </p:nvSpPr>
        <p:spPr>
          <a:xfrm>
            <a:off x="288916" y="4440829"/>
            <a:ext cx="1419125" cy="781559"/>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18" name="テキスト ボックス 117">
            <a:extLst>
              <a:ext uri="{FF2B5EF4-FFF2-40B4-BE49-F238E27FC236}">
                <a16:creationId xmlns:a16="http://schemas.microsoft.com/office/drawing/2014/main" id="{0CE723E1-96BF-71F2-B437-346DBFEDDBBC}"/>
              </a:ext>
            </a:extLst>
          </p:cNvPr>
          <p:cNvSpPr txBox="1"/>
          <p:nvPr/>
        </p:nvSpPr>
        <p:spPr>
          <a:xfrm>
            <a:off x="634218" y="4710878"/>
            <a:ext cx="728521" cy="246221"/>
          </a:xfrm>
          <a:prstGeom prst="rect">
            <a:avLst/>
          </a:prstGeom>
          <a:noFill/>
        </p:spPr>
        <p:txBody>
          <a:bodyPr wrap="none" rtlCol="0">
            <a:spAutoFit/>
          </a:bodyPr>
          <a:lstStyle/>
          <a:p>
            <a:r>
              <a:rPr kumimoji="1" lang="ja-JP" altLang="en-US" sz="1000" b="1" dirty="0">
                <a:solidFill>
                  <a:schemeClr val="bg1"/>
                </a:solidFill>
              </a:rPr>
              <a:t>設備資金</a:t>
            </a:r>
          </a:p>
        </p:txBody>
      </p:sp>
      <p:sp>
        <p:nvSpPr>
          <p:cNvPr id="119" name="正方形/長方形 118">
            <a:extLst>
              <a:ext uri="{FF2B5EF4-FFF2-40B4-BE49-F238E27FC236}">
                <a16:creationId xmlns:a16="http://schemas.microsoft.com/office/drawing/2014/main" id="{ECED4893-D8EC-8534-F148-75F1DA2A49DF}"/>
              </a:ext>
            </a:extLst>
          </p:cNvPr>
          <p:cNvSpPr/>
          <p:nvPr/>
        </p:nvSpPr>
        <p:spPr>
          <a:xfrm>
            <a:off x="3174605" y="4435362"/>
            <a:ext cx="1414800" cy="378343"/>
          </a:xfrm>
          <a:prstGeom prst="rect">
            <a:avLst/>
          </a:prstGeom>
          <a:no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21" name="正方形/長方形 120">
            <a:extLst>
              <a:ext uri="{FF2B5EF4-FFF2-40B4-BE49-F238E27FC236}">
                <a16:creationId xmlns:a16="http://schemas.microsoft.com/office/drawing/2014/main" id="{D1380E3A-D6FC-6D1C-CF10-2070E03FF798}"/>
              </a:ext>
            </a:extLst>
          </p:cNvPr>
          <p:cNvSpPr/>
          <p:nvPr/>
        </p:nvSpPr>
        <p:spPr>
          <a:xfrm>
            <a:off x="3174605" y="4827185"/>
            <a:ext cx="1414800" cy="392192"/>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28" name="テキスト ボックス 127">
            <a:extLst>
              <a:ext uri="{FF2B5EF4-FFF2-40B4-BE49-F238E27FC236}">
                <a16:creationId xmlns:a16="http://schemas.microsoft.com/office/drawing/2014/main" id="{BB7A58ED-6AB3-A99F-3A7A-AA38F41941C7}"/>
              </a:ext>
            </a:extLst>
          </p:cNvPr>
          <p:cNvSpPr txBox="1"/>
          <p:nvPr/>
        </p:nvSpPr>
        <p:spPr>
          <a:xfrm>
            <a:off x="3254172" y="4860354"/>
            <a:ext cx="1259992" cy="338554"/>
          </a:xfrm>
          <a:prstGeom prst="rect">
            <a:avLst/>
          </a:prstGeom>
          <a:noFill/>
        </p:spPr>
        <p:txBody>
          <a:bodyPr wrap="square" rtlCol="0">
            <a:spAutoFit/>
          </a:bodyPr>
          <a:lstStyle/>
          <a:p>
            <a:pPr algn="ctr"/>
            <a:r>
              <a:rPr kumimoji="1" lang="ja-JP" altLang="en-US" sz="800" b="1" dirty="0">
                <a:solidFill>
                  <a:schemeClr val="bg1"/>
                </a:solidFill>
              </a:rPr>
              <a:t>その他金融機関からの</a:t>
            </a:r>
            <a:endParaRPr kumimoji="1" lang="en-US" altLang="ja-JP" sz="800" b="1" dirty="0">
              <a:solidFill>
                <a:schemeClr val="bg1"/>
              </a:solidFill>
            </a:endParaRPr>
          </a:p>
          <a:p>
            <a:pPr algn="ctr"/>
            <a:r>
              <a:rPr kumimoji="1" lang="ja-JP" altLang="en-US" sz="800" b="1" dirty="0">
                <a:solidFill>
                  <a:schemeClr val="bg1"/>
                </a:solidFill>
              </a:rPr>
              <a:t>借入金</a:t>
            </a:r>
          </a:p>
        </p:txBody>
      </p:sp>
      <p:sp>
        <p:nvSpPr>
          <p:cNvPr id="124" name="正方形/長方形 123">
            <a:extLst>
              <a:ext uri="{FF2B5EF4-FFF2-40B4-BE49-F238E27FC236}">
                <a16:creationId xmlns:a16="http://schemas.microsoft.com/office/drawing/2014/main" id="{8206C6CB-18BE-2081-A183-176FAB9295F8}"/>
              </a:ext>
            </a:extLst>
          </p:cNvPr>
          <p:cNvSpPr/>
          <p:nvPr/>
        </p:nvSpPr>
        <p:spPr>
          <a:xfrm>
            <a:off x="3174605" y="5230477"/>
            <a:ext cx="1414800" cy="288442"/>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29" name="テキスト ボックス 128">
            <a:extLst>
              <a:ext uri="{FF2B5EF4-FFF2-40B4-BE49-F238E27FC236}">
                <a16:creationId xmlns:a16="http://schemas.microsoft.com/office/drawing/2014/main" id="{49E064EF-ABA0-7580-325D-FE42CF2E1619}"/>
              </a:ext>
            </a:extLst>
          </p:cNvPr>
          <p:cNvSpPr txBox="1"/>
          <p:nvPr/>
        </p:nvSpPr>
        <p:spPr>
          <a:xfrm>
            <a:off x="3663595" y="5263579"/>
            <a:ext cx="441146" cy="246221"/>
          </a:xfrm>
          <a:prstGeom prst="rect">
            <a:avLst/>
          </a:prstGeom>
          <a:noFill/>
        </p:spPr>
        <p:txBody>
          <a:bodyPr wrap="none" rtlCol="0">
            <a:spAutoFit/>
          </a:bodyPr>
          <a:lstStyle/>
          <a:p>
            <a:pPr algn="ctr"/>
            <a:r>
              <a:rPr kumimoji="1" lang="ja-JP" altLang="en-US" sz="1000" b="1" dirty="0">
                <a:solidFill>
                  <a:schemeClr val="bg1"/>
                </a:solidFill>
              </a:rPr>
              <a:t>合計</a:t>
            </a:r>
          </a:p>
        </p:txBody>
      </p:sp>
      <p:sp>
        <p:nvSpPr>
          <p:cNvPr id="5" name="正方形/長方形 4">
            <a:extLst>
              <a:ext uri="{FF2B5EF4-FFF2-40B4-BE49-F238E27FC236}">
                <a16:creationId xmlns:a16="http://schemas.microsoft.com/office/drawing/2014/main" id="{DB230097-D202-E0BC-A57B-CD9658FCBEA5}"/>
              </a:ext>
            </a:extLst>
          </p:cNvPr>
          <p:cNvSpPr/>
          <p:nvPr/>
        </p:nvSpPr>
        <p:spPr>
          <a:xfrm>
            <a:off x="4599939" y="3795512"/>
            <a:ext cx="1448534" cy="3096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32" name="テキスト ボックス 131">
            <a:extLst>
              <a:ext uri="{FF2B5EF4-FFF2-40B4-BE49-F238E27FC236}">
                <a16:creationId xmlns:a16="http://schemas.microsoft.com/office/drawing/2014/main" id="{2A58B37F-A4E9-27ED-39FE-54B819480925}"/>
              </a:ext>
            </a:extLst>
          </p:cNvPr>
          <p:cNvSpPr txBox="1"/>
          <p:nvPr/>
        </p:nvSpPr>
        <p:spPr>
          <a:xfrm>
            <a:off x="4878162" y="3833552"/>
            <a:ext cx="895518" cy="246221"/>
          </a:xfrm>
          <a:prstGeom prst="rect">
            <a:avLst/>
          </a:prstGeom>
          <a:noFill/>
        </p:spPr>
        <p:txBody>
          <a:bodyPr wrap="square" rtlCol="0">
            <a:spAutoFit/>
          </a:bodyPr>
          <a:lstStyle/>
          <a:p>
            <a:pPr algn="ctr"/>
            <a:r>
              <a:rPr kumimoji="1" lang="ja-JP" altLang="en-US" sz="1000" b="1" dirty="0">
                <a:solidFill>
                  <a:schemeClr val="tx1">
                    <a:lumMod val="50000"/>
                    <a:lumOff val="50000"/>
                  </a:schemeClr>
                </a:solidFill>
              </a:rPr>
              <a:t>金額を記入</a:t>
            </a:r>
          </a:p>
        </p:txBody>
      </p:sp>
      <p:sp>
        <p:nvSpPr>
          <p:cNvPr id="4" name="正方形/長方形 3">
            <a:extLst>
              <a:ext uri="{FF2B5EF4-FFF2-40B4-BE49-F238E27FC236}">
                <a16:creationId xmlns:a16="http://schemas.microsoft.com/office/drawing/2014/main" id="{124398D0-3795-6358-41F8-6FF66CCEA5EE}"/>
              </a:ext>
            </a:extLst>
          </p:cNvPr>
          <p:cNvSpPr/>
          <p:nvPr/>
        </p:nvSpPr>
        <p:spPr>
          <a:xfrm>
            <a:off x="3173072" y="3795512"/>
            <a:ext cx="1414800" cy="3096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25" name="テキスト ボックス 124">
            <a:extLst>
              <a:ext uri="{FF2B5EF4-FFF2-40B4-BE49-F238E27FC236}">
                <a16:creationId xmlns:a16="http://schemas.microsoft.com/office/drawing/2014/main" id="{44610EBC-4868-07E0-5D03-C49B5CE72AF8}"/>
              </a:ext>
            </a:extLst>
          </p:cNvPr>
          <p:cNvSpPr txBox="1"/>
          <p:nvPr/>
        </p:nvSpPr>
        <p:spPr>
          <a:xfrm>
            <a:off x="3535355" y="3833552"/>
            <a:ext cx="697627" cy="246221"/>
          </a:xfrm>
          <a:prstGeom prst="rect">
            <a:avLst/>
          </a:prstGeom>
          <a:noFill/>
        </p:spPr>
        <p:txBody>
          <a:bodyPr wrap="none" rtlCol="0">
            <a:spAutoFit/>
          </a:bodyPr>
          <a:lstStyle/>
          <a:p>
            <a:pPr algn="ctr"/>
            <a:r>
              <a:rPr kumimoji="1" lang="ja-JP" altLang="en-US" sz="1000" b="1" dirty="0">
                <a:solidFill>
                  <a:schemeClr val="bg1"/>
                </a:solidFill>
              </a:rPr>
              <a:t>自己資金</a:t>
            </a:r>
          </a:p>
        </p:txBody>
      </p:sp>
      <p:sp>
        <p:nvSpPr>
          <p:cNvPr id="32" name="正方形/長方形 31">
            <a:extLst>
              <a:ext uri="{FF2B5EF4-FFF2-40B4-BE49-F238E27FC236}">
                <a16:creationId xmlns:a16="http://schemas.microsoft.com/office/drawing/2014/main" id="{B3AD9E61-D204-00A2-A940-723FA7A58C4B}"/>
              </a:ext>
            </a:extLst>
          </p:cNvPr>
          <p:cNvSpPr/>
          <p:nvPr/>
        </p:nvSpPr>
        <p:spPr>
          <a:xfrm>
            <a:off x="4602321" y="4115452"/>
            <a:ext cx="1447200" cy="3096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33" name="テキスト ボックス 132">
            <a:extLst>
              <a:ext uri="{FF2B5EF4-FFF2-40B4-BE49-F238E27FC236}">
                <a16:creationId xmlns:a16="http://schemas.microsoft.com/office/drawing/2014/main" id="{9BC3B254-B71A-22E8-7EA4-056BAB5EBEA5}"/>
              </a:ext>
            </a:extLst>
          </p:cNvPr>
          <p:cNvSpPr txBox="1"/>
          <p:nvPr/>
        </p:nvSpPr>
        <p:spPr>
          <a:xfrm>
            <a:off x="4892462" y="4158236"/>
            <a:ext cx="866919" cy="249432"/>
          </a:xfrm>
          <a:prstGeom prst="rect">
            <a:avLst/>
          </a:prstGeom>
          <a:noFill/>
        </p:spPr>
        <p:txBody>
          <a:bodyPr wrap="square" rtlCol="0">
            <a:spAutoFit/>
          </a:bodyPr>
          <a:lstStyle/>
          <a:p>
            <a:pPr algn="ctr"/>
            <a:r>
              <a:rPr kumimoji="1" lang="ja-JP" altLang="en-US" sz="1000" b="1" dirty="0">
                <a:solidFill>
                  <a:schemeClr val="tx1">
                    <a:lumMod val="50000"/>
                    <a:lumOff val="50000"/>
                  </a:schemeClr>
                </a:solidFill>
              </a:rPr>
              <a:t>金額を記入</a:t>
            </a:r>
          </a:p>
        </p:txBody>
      </p:sp>
      <p:sp>
        <p:nvSpPr>
          <p:cNvPr id="31" name="正方形/長方形 30">
            <a:extLst>
              <a:ext uri="{FF2B5EF4-FFF2-40B4-BE49-F238E27FC236}">
                <a16:creationId xmlns:a16="http://schemas.microsoft.com/office/drawing/2014/main" id="{EDCC173E-AB31-3A07-236A-AEEB133C5F1C}"/>
              </a:ext>
            </a:extLst>
          </p:cNvPr>
          <p:cNvSpPr/>
          <p:nvPr/>
        </p:nvSpPr>
        <p:spPr>
          <a:xfrm>
            <a:off x="3173072" y="4115452"/>
            <a:ext cx="1414800" cy="3096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26" name="テキスト ボックス 125">
            <a:extLst>
              <a:ext uri="{FF2B5EF4-FFF2-40B4-BE49-F238E27FC236}">
                <a16:creationId xmlns:a16="http://schemas.microsoft.com/office/drawing/2014/main" id="{7F4E93C4-A127-44B2-A2B1-C27A587862B7}"/>
              </a:ext>
            </a:extLst>
          </p:cNvPr>
          <p:cNvSpPr txBox="1"/>
          <p:nvPr/>
        </p:nvSpPr>
        <p:spPr>
          <a:xfrm>
            <a:off x="3198423" y="4162530"/>
            <a:ext cx="1364099" cy="215444"/>
          </a:xfrm>
          <a:prstGeom prst="rect">
            <a:avLst/>
          </a:prstGeom>
          <a:noFill/>
        </p:spPr>
        <p:txBody>
          <a:bodyPr wrap="square" rtlCol="0">
            <a:spAutoFit/>
          </a:bodyPr>
          <a:lstStyle/>
          <a:p>
            <a:pPr algn="ctr"/>
            <a:r>
              <a:rPr kumimoji="1" lang="ja-JP" altLang="en-US" sz="800" b="1" dirty="0">
                <a:solidFill>
                  <a:schemeClr val="bg1"/>
                </a:solidFill>
              </a:rPr>
              <a:t>家族・友人からの借入金</a:t>
            </a:r>
          </a:p>
        </p:txBody>
      </p:sp>
      <p:sp>
        <p:nvSpPr>
          <p:cNvPr id="80" name="正方形/長方形 79">
            <a:extLst>
              <a:ext uri="{FF2B5EF4-FFF2-40B4-BE49-F238E27FC236}">
                <a16:creationId xmlns:a16="http://schemas.microsoft.com/office/drawing/2014/main" id="{15BE0EC2-B232-FB6D-5C77-D3292C9F9274}"/>
              </a:ext>
            </a:extLst>
          </p:cNvPr>
          <p:cNvSpPr/>
          <p:nvPr/>
        </p:nvSpPr>
        <p:spPr>
          <a:xfrm>
            <a:off x="288916" y="3795513"/>
            <a:ext cx="1419125" cy="63375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85" name="テキスト ボックス 84">
            <a:extLst>
              <a:ext uri="{FF2B5EF4-FFF2-40B4-BE49-F238E27FC236}">
                <a16:creationId xmlns:a16="http://schemas.microsoft.com/office/drawing/2014/main" id="{F994F225-7BB1-3FE8-516E-CB04AEA65DF6}"/>
              </a:ext>
            </a:extLst>
          </p:cNvPr>
          <p:cNvSpPr txBox="1"/>
          <p:nvPr/>
        </p:nvSpPr>
        <p:spPr>
          <a:xfrm>
            <a:off x="634218" y="3990865"/>
            <a:ext cx="728521" cy="246221"/>
          </a:xfrm>
          <a:prstGeom prst="rect">
            <a:avLst/>
          </a:prstGeom>
          <a:noFill/>
        </p:spPr>
        <p:txBody>
          <a:bodyPr wrap="none" rtlCol="0">
            <a:spAutoFit/>
          </a:bodyPr>
          <a:lstStyle/>
          <a:p>
            <a:r>
              <a:rPr kumimoji="1" lang="ja-JP" altLang="en-US" sz="1000" b="1" dirty="0">
                <a:solidFill>
                  <a:schemeClr val="bg1"/>
                </a:solidFill>
              </a:rPr>
              <a:t>設備資金</a:t>
            </a:r>
          </a:p>
        </p:txBody>
      </p:sp>
      <p:sp>
        <p:nvSpPr>
          <p:cNvPr id="79" name="正方形/長方形 78">
            <a:extLst>
              <a:ext uri="{FF2B5EF4-FFF2-40B4-BE49-F238E27FC236}">
                <a16:creationId xmlns:a16="http://schemas.microsoft.com/office/drawing/2014/main" id="{8726102D-5F0D-84D4-6990-7FD523E7C23E}"/>
              </a:ext>
            </a:extLst>
          </p:cNvPr>
          <p:cNvSpPr/>
          <p:nvPr/>
        </p:nvSpPr>
        <p:spPr>
          <a:xfrm>
            <a:off x="1720138" y="3795513"/>
            <a:ext cx="1439997" cy="63375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30" name="テキスト ボックス 129">
            <a:extLst>
              <a:ext uri="{FF2B5EF4-FFF2-40B4-BE49-F238E27FC236}">
                <a16:creationId xmlns:a16="http://schemas.microsoft.com/office/drawing/2014/main" id="{F7C82F1C-9AA3-4D7B-F1FC-0F5181BE3E72}"/>
              </a:ext>
            </a:extLst>
          </p:cNvPr>
          <p:cNvSpPr txBox="1"/>
          <p:nvPr/>
        </p:nvSpPr>
        <p:spPr>
          <a:xfrm>
            <a:off x="1834842" y="3991055"/>
            <a:ext cx="121058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内訳と金額を記入</a:t>
            </a:r>
          </a:p>
        </p:txBody>
      </p:sp>
      <p:sp>
        <p:nvSpPr>
          <p:cNvPr id="116" name="正方形/長方形 115">
            <a:extLst>
              <a:ext uri="{FF2B5EF4-FFF2-40B4-BE49-F238E27FC236}">
                <a16:creationId xmlns:a16="http://schemas.microsoft.com/office/drawing/2014/main" id="{37A9FC8F-9C40-7DD1-022C-CBAF798F8324}"/>
              </a:ext>
            </a:extLst>
          </p:cNvPr>
          <p:cNvSpPr/>
          <p:nvPr/>
        </p:nvSpPr>
        <p:spPr>
          <a:xfrm>
            <a:off x="1720137" y="4438736"/>
            <a:ext cx="1439998" cy="781865"/>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31" name="テキスト ボックス 130">
            <a:extLst>
              <a:ext uri="{FF2B5EF4-FFF2-40B4-BE49-F238E27FC236}">
                <a16:creationId xmlns:a16="http://schemas.microsoft.com/office/drawing/2014/main" id="{63C8725B-6B81-5D60-C537-82028A31EA54}"/>
              </a:ext>
            </a:extLst>
          </p:cNvPr>
          <p:cNvSpPr txBox="1"/>
          <p:nvPr/>
        </p:nvSpPr>
        <p:spPr>
          <a:xfrm>
            <a:off x="1834842" y="4705795"/>
            <a:ext cx="121058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内訳と金額を記入</a:t>
            </a:r>
          </a:p>
        </p:txBody>
      </p:sp>
      <p:sp>
        <p:nvSpPr>
          <p:cNvPr id="113" name="正方形/長方形 112">
            <a:extLst>
              <a:ext uri="{FF2B5EF4-FFF2-40B4-BE49-F238E27FC236}">
                <a16:creationId xmlns:a16="http://schemas.microsoft.com/office/drawing/2014/main" id="{ACCC1C86-820B-625F-FA5F-5D1B7B090D50}"/>
              </a:ext>
            </a:extLst>
          </p:cNvPr>
          <p:cNvSpPr/>
          <p:nvPr/>
        </p:nvSpPr>
        <p:spPr>
          <a:xfrm>
            <a:off x="1720138" y="5230457"/>
            <a:ext cx="1442539" cy="285645"/>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36" name="テキスト ボックス 135">
            <a:extLst>
              <a:ext uri="{FF2B5EF4-FFF2-40B4-BE49-F238E27FC236}">
                <a16:creationId xmlns:a16="http://schemas.microsoft.com/office/drawing/2014/main" id="{F627FEC3-D5EC-9BA7-B5EA-2DC35342543C}"/>
              </a:ext>
            </a:extLst>
          </p:cNvPr>
          <p:cNvSpPr txBox="1"/>
          <p:nvPr/>
        </p:nvSpPr>
        <p:spPr>
          <a:xfrm>
            <a:off x="2336810" y="5262869"/>
            <a:ext cx="825867" cy="246221"/>
          </a:xfrm>
          <a:prstGeom prst="rect">
            <a:avLst/>
          </a:prstGeom>
          <a:noFill/>
        </p:spPr>
        <p:txBody>
          <a:bodyPr wrap="none" rtlCol="0">
            <a:spAutoFit/>
          </a:bodyPr>
          <a:lstStyle/>
          <a:p>
            <a:r>
              <a:rPr kumimoji="1" lang="ja-JP" altLang="en-US" sz="1000" b="1" dirty="0">
                <a:solidFill>
                  <a:schemeClr val="tx1">
                    <a:lumMod val="50000"/>
                    <a:lumOff val="50000"/>
                  </a:schemeClr>
                </a:solidFill>
              </a:rPr>
              <a:t>〇〇〇万円</a:t>
            </a:r>
          </a:p>
        </p:txBody>
      </p:sp>
      <p:sp>
        <p:nvSpPr>
          <p:cNvPr id="123" name="正方形/長方形 122">
            <a:extLst>
              <a:ext uri="{FF2B5EF4-FFF2-40B4-BE49-F238E27FC236}">
                <a16:creationId xmlns:a16="http://schemas.microsoft.com/office/drawing/2014/main" id="{A9CA7A52-A76B-F0AC-A1B5-A38658532211}"/>
              </a:ext>
            </a:extLst>
          </p:cNvPr>
          <p:cNvSpPr/>
          <p:nvPr/>
        </p:nvSpPr>
        <p:spPr>
          <a:xfrm>
            <a:off x="4602321" y="5229874"/>
            <a:ext cx="1447200" cy="289648"/>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37" name="テキスト ボックス 136">
            <a:extLst>
              <a:ext uri="{FF2B5EF4-FFF2-40B4-BE49-F238E27FC236}">
                <a16:creationId xmlns:a16="http://schemas.microsoft.com/office/drawing/2014/main" id="{0FA05B61-F1F1-192B-0C52-AC55A1D075DA}"/>
              </a:ext>
            </a:extLst>
          </p:cNvPr>
          <p:cNvSpPr txBox="1"/>
          <p:nvPr/>
        </p:nvSpPr>
        <p:spPr>
          <a:xfrm>
            <a:off x="5186857" y="5262869"/>
            <a:ext cx="862664" cy="246221"/>
          </a:xfrm>
          <a:prstGeom prst="rect">
            <a:avLst/>
          </a:prstGeom>
          <a:noFill/>
        </p:spPr>
        <p:txBody>
          <a:bodyPr wrap="square" rtlCol="0">
            <a:spAutoFit/>
          </a:bodyPr>
          <a:lstStyle/>
          <a:p>
            <a:r>
              <a:rPr kumimoji="1" lang="ja-JP" altLang="en-US" sz="1000" b="1" dirty="0">
                <a:solidFill>
                  <a:schemeClr val="tx1">
                    <a:lumMod val="50000"/>
                    <a:lumOff val="50000"/>
                  </a:schemeClr>
                </a:solidFill>
              </a:rPr>
              <a:t>〇〇〇万円</a:t>
            </a:r>
          </a:p>
        </p:txBody>
      </p:sp>
      <p:sp>
        <p:nvSpPr>
          <p:cNvPr id="176" name="テキスト ボックス 175">
            <a:extLst>
              <a:ext uri="{FF2B5EF4-FFF2-40B4-BE49-F238E27FC236}">
                <a16:creationId xmlns:a16="http://schemas.microsoft.com/office/drawing/2014/main" id="{94F4B45D-480F-FC6E-7122-2EC6701C1535}"/>
              </a:ext>
            </a:extLst>
          </p:cNvPr>
          <p:cNvSpPr txBox="1"/>
          <p:nvPr/>
        </p:nvSpPr>
        <p:spPr>
          <a:xfrm>
            <a:off x="6727763" y="653480"/>
            <a:ext cx="842021" cy="276999"/>
          </a:xfrm>
          <a:prstGeom prst="rect">
            <a:avLst/>
          </a:prstGeom>
          <a:noFill/>
        </p:spPr>
        <p:txBody>
          <a:bodyPr wrap="square" rtlCol="0">
            <a:spAutoFit/>
          </a:bodyPr>
          <a:lstStyle/>
          <a:p>
            <a:r>
              <a:rPr kumimoji="1" lang="ja-JP" altLang="en-US" sz="1200" b="1" dirty="0">
                <a:solidFill>
                  <a:schemeClr val="accent1">
                    <a:lumMod val="50000"/>
                  </a:schemeClr>
                </a:solidFill>
              </a:rPr>
              <a:t>従業員数</a:t>
            </a:r>
          </a:p>
        </p:txBody>
      </p:sp>
      <p:sp>
        <p:nvSpPr>
          <p:cNvPr id="167" name="正方形/長方形 166">
            <a:extLst>
              <a:ext uri="{FF2B5EF4-FFF2-40B4-BE49-F238E27FC236}">
                <a16:creationId xmlns:a16="http://schemas.microsoft.com/office/drawing/2014/main" id="{49127D36-68FF-7D63-DAD1-F8E8AE5ACDCD}"/>
              </a:ext>
            </a:extLst>
          </p:cNvPr>
          <p:cNvSpPr/>
          <p:nvPr/>
        </p:nvSpPr>
        <p:spPr>
          <a:xfrm>
            <a:off x="6667077" y="935733"/>
            <a:ext cx="2102400" cy="303894"/>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2">
                  <a:lumMod val="50000"/>
                </a:schemeClr>
              </a:solidFill>
            </a:endParaRPr>
          </a:p>
        </p:txBody>
      </p:sp>
      <p:sp>
        <p:nvSpPr>
          <p:cNvPr id="178" name="テキスト ボックス 177">
            <a:extLst>
              <a:ext uri="{FF2B5EF4-FFF2-40B4-BE49-F238E27FC236}">
                <a16:creationId xmlns:a16="http://schemas.microsoft.com/office/drawing/2014/main" id="{8DC38005-2EC0-156D-E13D-ED3C5D7C4008}"/>
              </a:ext>
            </a:extLst>
          </p:cNvPr>
          <p:cNvSpPr txBox="1"/>
          <p:nvPr/>
        </p:nvSpPr>
        <p:spPr>
          <a:xfrm>
            <a:off x="7177103" y="977270"/>
            <a:ext cx="1082348" cy="246221"/>
          </a:xfrm>
          <a:prstGeom prst="rect">
            <a:avLst/>
          </a:prstGeom>
          <a:noFill/>
        </p:spPr>
        <p:txBody>
          <a:bodyPr wrap="none" rtlCol="0">
            <a:spAutoFit/>
          </a:bodyPr>
          <a:lstStyle/>
          <a:p>
            <a:pPr algn="ctr"/>
            <a:r>
              <a:rPr kumimoji="1" lang="ja-JP" altLang="en-US" sz="1000" b="1" dirty="0">
                <a:solidFill>
                  <a:schemeClr val="bg1"/>
                </a:solidFill>
              </a:rPr>
              <a:t>常勤役員の人数</a:t>
            </a:r>
          </a:p>
        </p:txBody>
      </p:sp>
      <p:sp>
        <p:nvSpPr>
          <p:cNvPr id="170" name="正方形/長方形 169">
            <a:extLst>
              <a:ext uri="{FF2B5EF4-FFF2-40B4-BE49-F238E27FC236}">
                <a16:creationId xmlns:a16="http://schemas.microsoft.com/office/drawing/2014/main" id="{84DE0434-D42F-DB09-9B0E-64318BF33722}"/>
              </a:ext>
            </a:extLst>
          </p:cNvPr>
          <p:cNvSpPr/>
          <p:nvPr/>
        </p:nvSpPr>
        <p:spPr>
          <a:xfrm>
            <a:off x="8786793" y="935733"/>
            <a:ext cx="2908800" cy="303895"/>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81" name="テキスト ボックス 180">
            <a:extLst>
              <a:ext uri="{FF2B5EF4-FFF2-40B4-BE49-F238E27FC236}">
                <a16:creationId xmlns:a16="http://schemas.microsoft.com/office/drawing/2014/main" id="{D5C7708B-C353-43A2-98F2-FA6276D15038}"/>
              </a:ext>
            </a:extLst>
          </p:cNvPr>
          <p:cNvSpPr txBox="1"/>
          <p:nvPr/>
        </p:nvSpPr>
        <p:spPr>
          <a:xfrm>
            <a:off x="10018005" y="977270"/>
            <a:ext cx="441146"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●人</a:t>
            </a:r>
          </a:p>
        </p:txBody>
      </p:sp>
      <p:sp>
        <p:nvSpPr>
          <p:cNvPr id="168" name="正方形/長方形 167">
            <a:extLst>
              <a:ext uri="{FF2B5EF4-FFF2-40B4-BE49-F238E27FC236}">
                <a16:creationId xmlns:a16="http://schemas.microsoft.com/office/drawing/2014/main" id="{FBF738A0-541E-419E-E800-BBC7918EE183}"/>
              </a:ext>
            </a:extLst>
          </p:cNvPr>
          <p:cNvSpPr/>
          <p:nvPr/>
        </p:nvSpPr>
        <p:spPr>
          <a:xfrm>
            <a:off x="6667077" y="1251634"/>
            <a:ext cx="2102400" cy="3024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2">
                  <a:lumMod val="50000"/>
                </a:schemeClr>
              </a:solidFill>
            </a:endParaRPr>
          </a:p>
        </p:txBody>
      </p:sp>
      <p:sp>
        <p:nvSpPr>
          <p:cNvPr id="179" name="テキスト ボックス 178">
            <a:extLst>
              <a:ext uri="{FF2B5EF4-FFF2-40B4-BE49-F238E27FC236}">
                <a16:creationId xmlns:a16="http://schemas.microsoft.com/office/drawing/2014/main" id="{D177F8AB-C5F5-E178-63FB-2AB9D5BB172B}"/>
              </a:ext>
            </a:extLst>
          </p:cNvPr>
          <p:cNvSpPr txBox="1"/>
          <p:nvPr/>
        </p:nvSpPr>
        <p:spPr>
          <a:xfrm>
            <a:off x="6728262" y="1294485"/>
            <a:ext cx="1980030" cy="246221"/>
          </a:xfrm>
          <a:prstGeom prst="rect">
            <a:avLst/>
          </a:prstGeom>
          <a:noFill/>
        </p:spPr>
        <p:txBody>
          <a:bodyPr wrap="none" rtlCol="0">
            <a:spAutoFit/>
          </a:bodyPr>
          <a:lstStyle/>
          <a:p>
            <a:pPr algn="ctr"/>
            <a:r>
              <a:rPr kumimoji="1" lang="ja-JP" altLang="en-US" sz="1000" b="1" dirty="0">
                <a:solidFill>
                  <a:schemeClr val="bg1"/>
                </a:solidFill>
              </a:rPr>
              <a:t>従業員数（うち、家族従業員）</a:t>
            </a:r>
          </a:p>
        </p:txBody>
      </p:sp>
      <p:sp>
        <p:nvSpPr>
          <p:cNvPr id="171" name="正方形/長方形 170">
            <a:extLst>
              <a:ext uri="{FF2B5EF4-FFF2-40B4-BE49-F238E27FC236}">
                <a16:creationId xmlns:a16="http://schemas.microsoft.com/office/drawing/2014/main" id="{CA7576B1-6E3D-ACF5-B5CC-D60E41818B6A}"/>
              </a:ext>
            </a:extLst>
          </p:cNvPr>
          <p:cNvSpPr/>
          <p:nvPr/>
        </p:nvSpPr>
        <p:spPr>
          <a:xfrm>
            <a:off x="8786793" y="1251634"/>
            <a:ext cx="2908800" cy="301877"/>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82" name="テキスト ボックス 181">
            <a:extLst>
              <a:ext uri="{FF2B5EF4-FFF2-40B4-BE49-F238E27FC236}">
                <a16:creationId xmlns:a16="http://schemas.microsoft.com/office/drawing/2014/main" id="{8CD99D7D-E05B-C218-4BD7-E55A9705D5BF}"/>
              </a:ext>
            </a:extLst>
          </p:cNvPr>
          <p:cNvSpPr txBox="1"/>
          <p:nvPr/>
        </p:nvSpPr>
        <p:spPr>
          <a:xfrm>
            <a:off x="9761525" y="1294485"/>
            <a:ext cx="954107"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●人（●人）</a:t>
            </a:r>
          </a:p>
        </p:txBody>
      </p:sp>
      <p:sp>
        <p:nvSpPr>
          <p:cNvPr id="169" name="正方形/長方形 168">
            <a:extLst>
              <a:ext uri="{FF2B5EF4-FFF2-40B4-BE49-F238E27FC236}">
                <a16:creationId xmlns:a16="http://schemas.microsoft.com/office/drawing/2014/main" id="{6D733915-92F0-5DCC-EFDB-A58EA5D9E353}"/>
              </a:ext>
            </a:extLst>
          </p:cNvPr>
          <p:cNvSpPr/>
          <p:nvPr/>
        </p:nvSpPr>
        <p:spPr>
          <a:xfrm>
            <a:off x="6667077" y="1566130"/>
            <a:ext cx="2102400" cy="3024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2">
                  <a:lumMod val="50000"/>
                </a:schemeClr>
              </a:solidFill>
            </a:endParaRPr>
          </a:p>
        </p:txBody>
      </p:sp>
      <p:sp>
        <p:nvSpPr>
          <p:cNvPr id="180" name="テキスト ボックス 179">
            <a:extLst>
              <a:ext uri="{FF2B5EF4-FFF2-40B4-BE49-F238E27FC236}">
                <a16:creationId xmlns:a16="http://schemas.microsoft.com/office/drawing/2014/main" id="{E66E8432-555F-F8C6-394D-22135AE3D839}"/>
              </a:ext>
            </a:extLst>
          </p:cNvPr>
          <p:cNvSpPr txBox="1"/>
          <p:nvPr/>
        </p:nvSpPr>
        <p:spPr>
          <a:xfrm>
            <a:off x="7048863" y="1607182"/>
            <a:ext cx="1338828" cy="246221"/>
          </a:xfrm>
          <a:prstGeom prst="rect">
            <a:avLst/>
          </a:prstGeom>
          <a:noFill/>
        </p:spPr>
        <p:txBody>
          <a:bodyPr wrap="none" rtlCol="0">
            <a:spAutoFit/>
          </a:bodyPr>
          <a:lstStyle/>
          <a:p>
            <a:pPr algn="ctr"/>
            <a:r>
              <a:rPr kumimoji="1" lang="ja-JP" altLang="en-US" sz="1000" b="1" dirty="0">
                <a:solidFill>
                  <a:schemeClr val="bg1"/>
                </a:solidFill>
              </a:rPr>
              <a:t>うち、パート従業員</a:t>
            </a:r>
          </a:p>
        </p:txBody>
      </p:sp>
      <p:sp>
        <p:nvSpPr>
          <p:cNvPr id="172" name="正方形/長方形 171">
            <a:extLst>
              <a:ext uri="{FF2B5EF4-FFF2-40B4-BE49-F238E27FC236}">
                <a16:creationId xmlns:a16="http://schemas.microsoft.com/office/drawing/2014/main" id="{08E24E88-6970-99DA-7BF1-709CFB068432}"/>
              </a:ext>
            </a:extLst>
          </p:cNvPr>
          <p:cNvSpPr/>
          <p:nvPr/>
        </p:nvSpPr>
        <p:spPr>
          <a:xfrm>
            <a:off x="8786793" y="1566654"/>
            <a:ext cx="2908800" cy="301876"/>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83" name="テキスト ボックス 182">
            <a:extLst>
              <a:ext uri="{FF2B5EF4-FFF2-40B4-BE49-F238E27FC236}">
                <a16:creationId xmlns:a16="http://schemas.microsoft.com/office/drawing/2014/main" id="{D45FD54D-F08E-6428-DEDE-10E67353DF67}"/>
              </a:ext>
            </a:extLst>
          </p:cNvPr>
          <p:cNvSpPr txBox="1"/>
          <p:nvPr/>
        </p:nvSpPr>
        <p:spPr>
          <a:xfrm>
            <a:off x="10018005" y="1607182"/>
            <a:ext cx="441146"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●人</a:t>
            </a:r>
          </a:p>
        </p:txBody>
      </p:sp>
      <p:sp>
        <p:nvSpPr>
          <p:cNvPr id="251" name="正方形/長方形 250">
            <a:extLst>
              <a:ext uri="{FF2B5EF4-FFF2-40B4-BE49-F238E27FC236}">
                <a16:creationId xmlns:a16="http://schemas.microsoft.com/office/drawing/2014/main" id="{3B510637-7ACB-8099-399F-7E8095FE1280}"/>
              </a:ext>
            </a:extLst>
          </p:cNvPr>
          <p:cNvSpPr/>
          <p:nvPr/>
        </p:nvSpPr>
        <p:spPr>
          <a:xfrm>
            <a:off x="294947" y="1541822"/>
            <a:ext cx="1362257"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252" name="テキスト ボックス 251">
            <a:extLst>
              <a:ext uri="{FF2B5EF4-FFF2-40B4-BE49-F238E27FC236}">
                <a16:creationId xmlns:a16="http://schemas.microsoft.com/office/drawing/2014/main" id="{0BC3061C-62F9-03AB-C6D5-598F8609D64F}"/>
              </a:ext>
            </a:extLst>
          </p:cNvPr>
          <p:cNvSpPr txBox="1"/>
          <p:nvPr/>
        </p:nvSpPr>
        <p:spPr>
          <a:xfrm>
            <a:off x="499022" y="1566653"/>
            <a:ext cx="95410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〇〇株式会社</a:t>
            </a:r>
          </a:p>
        </p:txBody>
      </p:sp>
      <p:sp>
        <p:nvSpPr>
          <p:cNvPr id="249" name="正方形/長方形 248">
            <a:extLst>
              <a:ext uri="{FF2B5EF4-FFF2-40B4-BE49-F238E27FC236}">
                <a16:creationId xmlns:a16="http://schemas.microsoft.com/office/drawing/2014/main" id="{7397E529-0816-65B0-793F-6B6F6AB21C9A}"/>
              </a:ext>
            </a:extLst>
          </p:cNvPr>
          <p:cNvSpPr/>
          <p:nvPr/>
        </p:nvSpPr>
        <p:spPr>
          <a:xfrm>
            <a:off x="1669107" y="1541822"/>
            <a:ext cx="1362257"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250" name="テキスト ボックス 249">
            <a:extLst>
              <a:ext uri="{FF2B5EF4-FFF2-40B4-BE49-F238E27FC236}">
                <a16:creationId xmlns:a16="http://schemas.microsoft.com/office/drawing/2014/main" id="{CE049145-EFF8-2595-189F-0A5CFE403233}"/>
              </a:ext>
            </a:extLst>
          </p:cNvPr>
          <p:cNvSpPr txBox="1"/>
          <p:nvPr/>
        </p:nvSpPr>
        <p:spPr>
          <a:xfrm>
            <a:off x="2129662" y="1566653"/>
            <a:ext cx="441146"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a:t>
            </a:r>
          </a:p>
        </p:txBody>
      </p:sp>
      <p:sp>
        <p:nvSpPr>
          <p:cNvPr id="247" name="正方形/長方形 246">
            <a:extLst>
              <a:ext uri="{FF2B5EF4-FFF2-40B4-BE49-F238E27FC236}">
                <a16:creationId xmlns:a16="http://schemas.microsoft.com/office/drawing/2014/main" id="{0F9C2E2E-411A-DEA1-B2C3-A1CF539F45E9}"/>
              </a:ext>
            </a:extLst>
          </p:cNvPr>
          <p:cNvSpPr/>
          <p:nvPr/>
        </p:nvSpPr>
        <p:spPr>
          <a:xfrm>
            <a:off x="3043267" y="1541822"/>
            <a:ext cx="1362257"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248" name="テキスト ボックス 247">
            <a:extLst>
              <a:ext uri="{FF2B5EF4-FFF2-40B4-BE49-F238E27FC236}">
                <a16:creationId xmlns:a16="http://schemas.microsoft.com/office/drawing/2014/main" id="{C2D38C1B-4015-9175-CDBF-BBD96145144C}"/>
              </a:ext>
            </a:extLst>
          </p:cNvPr>
          <p:cNvSpPr txBox="1"/>
          <p:nvPr/>
        </p:nvSpPr>
        <p:spPr>
          <a:xfrm>
            <a:off x="3503822" y="1566653"/>
            <a:ext cx="441146"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a:t>
            </a:r>
          </a:p>
        </p:txBody>
      </p:sp>
      <p:sp>
        <p:nvSpPr>
          <p:cNvPr id="245" name="正方形/長方形 244">
            <a:extLst>
              <a:ext uri="{FF2B5EF4-FFF2-40B4-BE49-F238E27FC236}">
                <a16:creationId xmlns:a16="http://schemas.microsoft.com/office/drawing/2014/main" id="{424B8805-13C4-C4FD-C890-2C57C6D738A1}"/>
              </a:ext>
            </a:extLst>
          </p:cNvPr>
          <p:cNvSpPr/>
          <p:nvPr/>
        </p:nvSpPr>
        <p:spPr>
          <a:xfrm>
            <a:off x="4423291" y="1541822"/>
            <a:ext cx="1625263"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246" name="テキスト ボックス 245">
            <a:extLst>
              <a:ext uri="{FF2B5EF4-FFF2-40B4-BE49-F238E27FC236}">
                <a16:creationId xmlns:a16="http://schemas.microsoft.com/office/drawing/2014/main" id="{F1226CAB-E40E-9866-DE4B-48841B6432A5}"/>
              </a:ext>
            </a:extLst>
          </p:cNvPr>
          <p:cNvSpPr txBox="1"/>
          <p:nvPr/>
        </p:nvSpPr>
        <p:spPr>
          <a:xfrm>
            <a:off x="4566508" y="1566653"/>
            <a:ext cx="133882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●日〆　●日支払い</a:t>
            </a:r>
          </a:p>
        </p:txBody>
      </p:sp>
      <p:sp>
        <p:nvSpPr>
          <p:cNvPr id="304" name="正方形/長方形 303">
            <a:extLst>
              <a:ext uri="{FF2B5EF4-FFF2-40B4-BE49-F238E27FC236}">
                <a16:creationId xmlns:a16="http://schemas.microsoft.com/office/drawing/2014/main" id="{9C9B09F3-F084-FFA3-13D9-95D07A30D635}"/>
              </a:ext>
            </a:extLst>
          </p:cNvPr>
          <p:cNvSpPr/>
          <p:nvPr/>
        </p:nvSpPr>
        <p:spPr>
          <a:xfrm>
            <a:off x="294947" y="2221464"/>
            <a:ext cx="1362257" cy="2988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05" name="テキスト ボックス 304">
            <a:extLst>
              <a:ext uri="{FF2B5EF4-FFF2-40B4-BE49-F238E27FC236}">
                <a16:creationId xmlns:a16="http://schemas.microsoft.com/office/drawing/2014/main" id="{A8F0627F-396C-82FA-59A6-0857FD62E39A}"/>
              </a:ext>
            </a:extLst>
          </p:cNvPr>
          <p:cNvSpPr txBox="1"/>
          <p:nvPr/>
        </p:nvSpPr>
        <p:spPr>
          <a:xfrm>
            <a:off x="622920" y="2257280"/>
            <a:ext cx="697627" cy="246221"/>
          </a:xfrm>
          <a:prstGeom prst="rect">
            <a:avLst/>
          </a:prstGeom>
          <a:noFill/>
        </p:spPr>
        <p:txBody>
          <a:bodyPr wrap="none" rtlCol="0">
            <a:spAutoFit/>
          </a:bodyPr>
          <a:lstStyle/>
          <a:p>
            <a:r>
              <a:rPr kumimoji="1" lang="ja-JP" altLang="en-US" sz="1000" b="1" dirty="0">
                <a:solidFill>
                  <a:schemeClr val="bg1"/>
                </a:solidFill>
              </a:rPr>
              <a:t>取引先名</a:t>
            </a:r>
          </a:p>
        </p:txBody>
      </p:sp>
      <p:sp>
        <p:nvSpPr>
          <p:cNvPr id="302" name="正方形/長方形 301">
            <a:extLst>
              <a:ext uri="{FF2B5EF4-FFF2-40B4-BE49-F238E27FC236}">
                <a16:creationId xmlns:a16="http://schemas.microsoft.com/office/drawing/2014/main" id="{E00E0718-7F52-DFBE-3038-0EFDFC185EC3}"/>
              </a:ext>
            </a:extLst>
          </p:cNvPr>
          <p:cNvSpPr/>
          <p:nvPr/>
        </p:nvSpPr>
        <p:spPr>
          <a:xfrm>
            <a:off x="1669107" y="2221464"/>
            <a:ext cx="1362257" cy="2988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03" name="テキスト ボックス 302">
            <a:extLst>
              <a:ext uri="{FF2B5EF4-FFF2-40B4-BE49-F238E27FC236}">
                <a16:creationId xmlns:a16="http://schemas.microsoft.com/office/drawing/2014/main" id="{7238C4B1-C8B2-6D2B-BEAC-C1849CB880DF}"/>
              </a:ext>
            </a:extLst>
          </p:cNvPr>
          <p:cNvSpPr txBox="1"/>
          <p:nvPr/>
        </p:nvSpPr>
        <p:spPr>
          <a:xfrm>
            <a:off x="2060863" y="2257280"/>
            <a:ext cx="569387" cy="246221"/>
          </a:xfrm>
          <a:prstGeom prst="rect">
            <a:avLst/>
          </a:prstGeom>
          <a:noFill/>
        </p:spPr>
        <p:txBody>
          <a:bodyPr wrap="none" rtlCol="0">
            <a:spAutoFit/>
          </a:bodyPr>
          <a:lstStyle/>
          <a:p>
            <a:r>
              <a:rPr lang="ja-JP" altLang="en-US" sz="1000" b="1" dirty="0">
                <a:solidFill>
                  <a:schemeClr val="bg1"/>
                </a:solidFill>
              </a:rPr>
              <a:t>シェア</a:t>
            </a:r>
            <a:endParaRPr kumimoji="1" lang="ja-JP" altLang="en-US" sz="1000" b="1" dirty="0">
              <a:solidFill>
                <a:schemeClr val="bg1"/>
              </a:solidFill>
            </a:endParaRPr>
          </a:p>
        </p:txBody>
      </p:sp>
      <p:sp>
        <p:nvSpPr>
          <p:cNvPr id="300" name="正方形/長方形 299">
            <a:extLst>
              <a:ext uri="{FF2B5EF4-FFF2-40B4-BE49-F238E27FC236}">
                <a16:creationId xmlns:a16="http://schemas.microsoft.com/office/drawing/2014/main" id="{8480A57A-6500-0C03-B169-A08CAFAE25AB}"/>
              </a:ext>
            </a:extLst>
          </p:cNvPr>
          <p:cNvSpPr/>
          <p:nvPr/>
        </p:nvSpPr>
        <p:spPr>
          <a:xfrm>
            <a:off x="3043267" y="2221464"/>
            <a:ext cx="1362257" cy="2988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01" name="テキスト ボックス 300">
            <a:extLst>
              <a:ext uri="{FF2B5EF4-FFF2-40B4-BE49-F238E27FC236}">
                <a16:creationId xmlns:a16="http://schemas.microsoft.com/office/drawing/2014/main" id="{9A6B9E86-A4B9-AE70-B138-7717D6CA61A1}"/>
              </a:ext>
            </a:extLst>
          </p:cNvPr>
          <p:cNvSpPr txBox="1"/>
          <p:nvPr/>
        </p:nvSpPr>
        <p:spPr>
          <a:xfrm>
            <a:off x="3242326" y="2257280"/>
            <a:ext cx="954107" cy="246221"/>
          </a:xfrm>
          <a:prstGeom prst="rect">
            <a:avLst/>
          </a:prstGeom>
          <a:noFill/>
        </p:spPr>
        <p:txBody>
          <a:bodyPr wrap="none" rtlCol="0">
            <a:spAutoFit/>
          </a:bodyPr>
          <a:lstStyle/>
          <a:p>
            <a:r>
              <a:rPr lang="ja-JP" altLang="en-US" sz="1000" b="1" dirty="0">
                <a:solidFill>
                  <a:schemeClr val="bg1"/>
                </a:solidFill>
              </a:rPr>
              <a:t>掛取引の割合</a:t>
            </a:r>
            <a:endParaRPr kumimoji="1" lang="ja-JP" altLang="en-US" sz="1000" b="1" dirty="0">
              <a:solidFill>
                <a:schemeClr val="bg1"/>
              </a:solidFill>
            </a:endParaRPr>
          </a:p>
        </p:txBody>
      </p:sp>
      <p:sp>
        <p:nvSpPr>
          <p:cNvPr id="298" name="正方形/長方形 297">
            <a:extLst>
              <a:ext uri="{FF2B5EF4-FFF2-40B4-BE49-F238E27FC236}">
                <a16:creationId xmlns:a16="http://schemas.microsoft.com/office/drawing/2014/main" id="{91811DDE-A2EA-BA0C-0AA3-B7E2856E7B5C}"/>
              </a:ext>
            </a:extLst>
          </p:cNvPr>
          <p:cNvSpPr/>
          <p:nvPr/>
        </p:nvSpPr>
        <p:spPr>
          <a:xfrm>
            <a:off x="4423291" y="2221464"/>
            <a:ext cx="1625263" cy="2988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299" name="テキスト ボックス 298">
            <a:extLst>
              <a:ext uri="{FF2B5EF4-FFF2-40B4-BE49-F238E27FC236}">
                <a16:creationId xmlns:a16="http://schemas.microsoft.com/office/drawing/2014/main" id="{126D4E24-E139-CFBF-7D07-F11F3C165EE1}"/>
              </a:ext>
            </a:extLst>
          </p:cNvPr>
          <p:cNvSpPr txBox="1"/>
          <p:nvPr/>
        </p:nvSpPr>
        <p:spPr>
          <a:xfrm>
            <a:off x="4630628" y="2257280"/>
            <a:ext cx="1210588" cy="246221"/>
          </a:xfrm>
          <a:prstGeom prst="rect">
            <a:avLst/>
          </a:prstGeom>
          <a:noFill/>
        </p:spPr>
        <p:txBody>
          <a:bodyPr wrap="none" rtlCol="0">
            <a:spAutoFit/>
          </a:bodyPr>
          <a:lstStyle/>
          <a:p>
            <a:r>
              <a:rPr lang="ja-JP" altLang="en-US" sz="1000" b="1" dirty="0">
                <a:solidFill>
                  <a:schemeClr val="bg1"/>
                </a:solidFill>
              </a:rPr>
              <a:t>回収・支払の条件</a:t>
            </a:r>
            <a:endParaRPr kumimoji="1" lang="ja-JP" altLang="en-US" sz="1000" b="1" dirty="0">
              <a:solidFill>
                <a:schemeClr val="bg1"/>
              </a:solidFill>
            </a:endParaRPr>
          </a:p>
        </p:txBody>
      </p:sp>
      <p:sp>
        <p:nvSpPr>
          <p:cNvPr id="317" name="正方形/長方形 316">
            <a:extLst>
              <a:ext uri="{FF2B5EF4-FFF2-40B4-BE49-F238E27FC236}">
                <a16:creationId xmlns:a16="http://schemas.microsoft.com/office/drawing/2014/main" id="{E7A319FB-9B43-BDC3-59DE-C3206911DDB7}"/>
              </a:ext>
            </a:extLst>
          </p:cNvPr>
          <p:cNvSpPr/>
          <p:nvPr/>
        </p:nvSpPr>
        <p:spPr>
          <a:xfrm>
            <a:off x="294947" y="2530348"/>
            <a:ext cx="1362257"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18" name="テキスト ボックス 317">
            <a:extLst>
              <a:ext uri="{FF2B5EF4-FFF2-40B4-BE49-F238E27FC236}">
                <a16:creationId xmlns:a16="http://schemas.microsoft.com/office/drawing/2014/main" id="{8E870D4C-15C5-A7EF-288C-9FDCA0AA7263}"/>
              </a:ext>
            </a:extLst>
          </p:cNvPr>
          <p:cNvSpPr txBox="1"/>
          <p:nvPr/>
        </p:nvSpPr>
        <p:spPr>
          <a:xfrm>
            <a:off x="499022" y="2555179"/>
            <a:ext cx="95410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〇〇株式会社</a:t>
            </a:r>
          </a:p>
        </p:txBody>
      </p:sp>
      <p:sp>
        <p:nvSpPr>
          <p:cNvPr id="315" name="正方形/長方形 314">
            <a:extLst>
              <a:ext uri="{FF2B5EF4-FFF2-40B4-BE49-F238E27FC236}">
                <a16:creationId xmlns:a16="http://schemas.microsoft.com/office/drawing/2014/main" id="{85C365BA-6D25-A562-4E87-F1D77E80E6EF}"/>
              </a:ext>
            </a:extLst>
          </p:cNvPr>
          <p:cNvSpPr/>
          <p:nvPr/>
        </p:nvSpPr>
        <p:spPr>
          <a:xfrm>
            <a:off x="1669107" y="2530348"/>
            <a:ext cx="1362257"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16" name="テキスト ボックス 315">
            <a:extLst>
              <a:ext uri="{FF2B5EF4-FFF2-40B4-BE49-F238E27FC236}">
                <a16:creationId xmlns:a16="http://schemas.microsoft.com/office/drawing/2014/main" id="{A8BE3F2E-F52B-F33F-84DC-5A5FE7914D84}"/>
              </a:ext>
            </a:extLst>
          </p:cNvPr>
          <p:cNvSpPr txBox="1"/>
          <p:nvPr/>
        </p:nvSpPr>
        <p:spPr>
          <a:xfrm>
            <a:off x="2129662" y="2555179"/>
            <a:ext cx="441146"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a:t>
            </a:r>
          </a:p>
        </p:txBody>
      </p:sp>
      <p:sp>
        <p:nvSpPr>
          <p:cNvPr id="313" name="正方形/長方形 312">
            <a:extLst>
              <a:ext uri="{FF2B5EF4-FFF2-40B4-BE49-F238E27FC236}">
                <a16:creationId xmlns:a16="http://schemas.microsoft.com/office/drawing/2014/main" id="{CE9A492D-B023-B338-C484-D6222A072328}"/>
              </a:ext>
            </a:extLst>
          </p:cNvPr>
          <p:cNvSpPr/>
          <p:nvPr/>
        </p:nvSpPr>
        <p:spPr>
          <a:xfrm>
            <a:off x="3043267" y="2530348"/>
            <a:ext cx="1362257"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14" name="テキスト ボックス 313">
            <a:extLst>
              <a:ext uri="{FF2B5EF4-FFF2-40B4-BE49-F238E27FC236}">
                <a16:creationId xmlns:a16="http://schemas.microsoft.com/office/drawing/2014/main" id="{05333944-AB24-3064-3CF3-AC795F28CE05}"/>
              </a:ext>
            </a:extLst>
          </p:cNvPr>
          <p:cNvSpPr txBox="1"/>
          <p:nvPr/>
        </p:nvSpPr>
        <p:spPr>
          <a:xfrm>
            <a:off x="3503822" y="2555179"/>
            <a:ext cx="441146"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a:t>
            </a:r>
          </a:p>
        </p:txBody>
      </p:sp>
      <p:sp>
        <p:nvSpPr>
          <p:cNvPr id="311" name="正方形/長方形 310">
            <a:extLst>
              <a:ext uri="{FF2B5EF4-FFF2-40B4-BE49-F238E27FC236}">
                <a16:creationId xmlns:a16="http://schemas.microsoft.com/office/drawing/2014/main" id="{D9DACF2D-0E63-B8BA-1577-16004B2DA4AD}"/>
              </a:ext>
            </a:extLst>
          </p:cNvPr>
          <p:cNvSpPr/>
          <p:nvPr/>
        </p:nvSpPr>
        <p:spPr>
          <a:xfrm>
            <a:off x="4423291" y="2530348"/>
            <a:ext cx="1625263"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12" name="テキスト ボックス 311">
            <a:extLst>
              <a:ext uri="{FF2B5EF4-FFF2-40B4-BE49-F238E27FC236}">
                <a16:creationId xmlns:a16="http://schemas.microsoft.com/office/drawing/2014/main" id="{C29D252C-B875-435D-1166-C58671364812}"/>
              </a:ext>
            </a:extLst>
          </p:cNvPr>
          <p:cNvSpPr txBox="1"/>
          <p:nvPr/>
        </p:nvSpPr>
        <p:spPr>
          <a:xfrm>
            <a:off x="4566508" y="2555179"/>
            <a:ext cx="133882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●日〆　●日支払い</a:t>
            </a:r>
          </a:p>
        </p:txBody>
      </p:sp>
      <p:sp>
        <p:nvSpPr>
          <p:cNvPr id="330" name="正方形/長方形 329">
            <a:extLst>
              <a:ext uri="{FF2B5EF4-FFF2-40B4-BE49-F238E27FC236}">
                <a16:creationId xmlns:a16="http://schemas.microsoft.com/office/drawing/2014/main" id="{DE5329BA-A89C-3AB1-46AA-6A8432195608}"/>
              </a:ext>
            </a:extLst>
          </p:cNvPr>
          <p:cNvSpPr/>
          <p:nvPr/>
        </p:nvSpPr>
        <p:spPr>
          <a:xfrm>
            <a:off x="294947" y="2817423"/>
            <a:ext cx="1362257"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31" name="テキスト ボックス 330">
            <a:extLst>
              <a:ext uri="{FF2B5EF4-FFF2-40B4-BE49-F238E27FC236}">
                <a16:creationId xmlns:a16="http://schemas.microsoft.com/office/drawing/2014/main" id="{556C6D13-80AC-8C1C-DB7F-5DC49044B761}"/>
              </a:ext>
            </a:extLst>
          </p:cNvPr>
          <p:cNvSpPr txBox="1"/>
          <p:nvPr/>
        </p:nvSpPr>
        <p:spPr>
          <a:xfrm>
            <a:off x="499022" y="2842254"/>
            <a:ext cx="95410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〇〇株式会社</a:t>
            </a:r>
          </a:p>
        </p:txBody>
      </p:sp>
      <p:sp>
        <p:nvSpPr>
          <p:cNvPr id="328" name="正方形/長方形 327">
            <a:extLst>
              <a:ext uri="{FF2B5EF4-FFF2-40B4-BE49-F238E27FC236}">
                <a16:creationId xmlns:a16="http://schemas.microsoft.com/office/drawing/2014/main" id="{2A2BFA67-DEDD-4FA3-1FE3-73E7B0C3049C}"/>
              </a:ext>
            </a:extLst>
          </p:cNvPr>
          <p:cNvSpPr/>
          <p:nvPr/>
        </p:nvSpPr>
        <p:spPr>
          <a:xfrm>
            <a:off x="1669107" y="2817423"/>
            <a:ext cx="1362257"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29" name="テキスト ボックス 328">
            <a:extLst>
              <a:ext uri="{FF2B5EF4-FFF2-40B4-BE49-F238E27FC236}">
                <a16:creationId xmlns:a16="http://schemas.microsoft.com/office/drawing/2014/main" id="{8A1A141D-7125-4FD7-E989-375C90E8DF92}"/>
              </a:ext>
            </a:extLst>
          </p:cNvPr>
          <p:cNvSpPr txBox="1"/>
          <p:nvPr/>
        </p:nvSpPr>
        <p:spPr>
          <a:xfrm>
            <a:off x="2129662" y="2842254"/>
            <a:ext cx="441146"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a:t>
            </a:r>
          </a:p>
        </p:txBody>
      </p:sp>
      <p:sp>
        <p:nvSpPr>
          <p:cNvPr id="326" name="正方形/長方形 325">
            <a:extLst>
              <a:ext uri="{FF2B5EF4-FFF2-40B4-BE49-F238E27FC236}">
                <a16:creationId xmlns:a16="http://schemas.microsoft.com/office/drawing/2014/main" id="{E6C38C11-2AED-130F-1EF9-D9E878A97AFC}"/>
              </a:ext>
            </a:extLst>
          </p:cNvPr>
          <p:cNvSpPr/>
          <p:nvPr/>
        </p:nvSpPr>
        <p:spPr>
          <a:xfrm>
            <a:off x="3043267" y="2817423"/>
            <a:ext cx="1362257"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27" name="テキスト ボックス 326">
            <a:extLst>
              <a:ext uri="{FF2B5EF4-FFF2-40B4-BE49-F238E27FC236}">
                <a16:creationId xmlns:a16="http://schemas.microsoft.com/office/drawing/2014/main" id="{3DCC0822-A458-7C59-6A57-F0294CFF7DB3}"/>
              </a:ext>
            </a:extLst>
          </p:cNvPr>
          <p:cNvSpPr txBox="1"/>
          <p:nvPr/>
        </p:nvSpPr>
        <p:spPr>
          <a:xfrm>
            <a:off x="3503822" y="2842254"/>
            <a:ext cx="441146"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〇％</a:t>
            </a:r>
          </a:p>
        </p:txBody>
      </p:sp>
      <p:sp>
        <p:nvSpPr>
          <p:cNvPr id="324" name="正方形/長方形 323">
            <a:extLst>
              <a:ext uri="{FF2B5EF4-FFF2-40B4-BE49-F238E27FC236}">
                <a16:creationId xmlns:a16="http://schemas.microsoft.com/office/drawing/2014/main" id="{D5B1F82A-766D-93D2-4866-4ED835BA503D}"/>
              </a:ext>
            </a:extLst>
          </p:cNvPr>
          <p:cNvSpPr/>
          <p:nvPr/>
        </p:nvSpPr>
        <p:spPr>
          <a:xfrm>
            <a:off x="4423291" y="2817423"/>
            <a:ext cx="1625263" cy="276831"/>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25" name="テキスト ボックス 324">
            <a:extLst>
              <a:ext uri="{FF2B5EF4-FFF2-40B4-BE49-F238E27FC236}">
                <a16:creationId xmlns:a16="http://schemas.microsoft.com/office/drawing/2014/main" id="{89536FA1-8AE3-27F2-C528-3D2EFFD3FFE3}"/>
              </a:ext>
            </a:extLst>
          </p:cNvPr>
          <p:cNvSpPr txBox="1"/>
          <p:nvPr/>
        </p:nvSpPr>
        <p:spPr>
          <a:xfrm>
            <a:off x="4566508" y="2842254"/>
            <a:ext cx="1338828" cy="246221"/>
          </a:xfrm>
          <a:prstGeom prst="rect">
            <a:avLst/>
          </a:prstGeom>
          <a:noFill/>
        </p:spPr>
        <p:txBody>
          <a:bodyPr wrap="none" rtlCol="0">
            <a:spAutoFit/>
          </a:bodyPr>
          <a:lstStyle/>
          <a:p>
            <a:pPr algn="ctr"/>
            <a:r>
              <a:rPr kumimoji="1" lang="ja-JP" altLang="en-US" sz="1000" b="1" dirty="0">
                <a:solidFill>
                  <a:schemeClr val="tx1">
                    <a:lumMod val="50000"/>
                    <a:lumOff val="50000"/>
                  </a:schemeClr>
                </a:solidFill>
              </a:rPr>
              <a:t>●日〆　●日支払い</a:t>
            </a:r>
          </a:p>
        </p:txBody>
      </p:sp>
      <p:sp>
        <p:nvSpPr>
          <p:cNvPr id="184" name="テキスト ボックス 183">
            <a:extLst>
              <a:ext uri="{FF2B5EF4-FFF2-40B4-BE49-F238E27FC236}">
                <a16:creationId xmlns:a16="http://schemas.microsoft.com/office/drawing/2014/main" id="{E0923777-5193-6BE5-783D-2FB95DBA9B53}"/>
              </a:ext>
            </a:extLst>
          </p:cNvPr>
          <p:cNvSpPr txBox="1"/>
          <p:nvPr/>
        </p:nvSpPr>
        <p:spPr>
          <a:xfrm>
            <a:off x="6727763" y="1992283"/>
            <a:ext cx="1117134" cy="276999"/>
          </a:xfrm>
          <a:prstGeom prst="rect">
            <a:avLst/>
          </a:prstGeom>
          <a:noFill/>
        </p:spPr>
        <p:txBody>
          <a:bodyPr wrap="square" rtlCol="0">
            <a:spAutoFit/>
          </a:bodyPr>
          <a:lstStyle/>
          <a:p>
            <a:r>
              <a:rPr kumimoji="1" lang="ja-JP" altLang="en-US" sz="1200" b="1" dirty="0">
                <a:solidFill>
                  <a:schemeClr val="accent1">
                    <a:lumMod val="50000"/>
                  </a:schemeClr>
                </a:solidFill>
              </a:rPr>
              <a:t>事業の見通し</a:t>
            </a:r>
          </a:p>
        </p:txBody>
      </p:sp>
      <p:sp>
        <p:nvSpPr>
          <p:cNvPr id="194" name="正方形/長方形 193">
            <a:extLst>
              <a:ext uri="{FF2B5EF4-FFF2-40B4-BE49-F238E27FC236}">
                <a16:creationId xmlns:a16="http://schemas.microsoft.com/office/drawing/2014/main" id="{7B78B6CF-51AB-E30C-C707-CD4EE93579D4}"/>
              </a:ext>
            </a:extLst>
          </p:cNvPr>
          <p:cNvSpPr/>
          <p:nvPr/>
        </p:nvSpPr>
        <p:spPr>
          <a:xfrm>
            <a:off x="7200551" y="3207315"/>
            <a:ext cx="2214213"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58" name="正方形/長方形 357">
            <a:extLst>
              <a:ext uri="{FF2B5EF4-FFF2-40B4-BE49-F238E27FC236}">
                <a16:creationId xmlns:a16="http://schemas.microsoft.com/office/drawing/2014/main" id="{126A8351-72A2-11CD-9653-2F504C0DA571}"/>
              </a:ext>
            </a:extLst>
          </p:cNvPr>
          <p:cNvSpPr/>
          <p:nvPr/>
        </p:nvSpPr>
        <p:spPr>
          <a:xfrm>
            <a:off x="9430896" y="3207315"/>
            <a:ext cx="10476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59" name="正方形/長方形 358">
            <a:extLst>
              <a:ext uri="{FF2B5EF4-FFF2-40B4-BE49-F238E27FC236}">
                <a16:creationId xmlns:a16="http://schemas.microsoft.com/office/drawing/2014/main" id="{C0E2DEC1-1A77-EF11-6ECF-6CBDDF35E320}"/>
              </a:ext>
            </a:extLst>
          </p:cNvPr>
          <p:cNvSpPr/>
          <p:nvPr/>
        </p:nvSpPr>
        <p:spPr>
          <a:xfrm>
            <a:off x="10493193" y="3207315"/>
            <a:ext cx="12024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45" name="正方形/長方形 344">
            <a:extLst>
              <a:ext uri="{FF2B5EF4-FFF2-40B4-BE49-F238E27FC236}">
                <a16:creationId xmlns:a16="http://schemas.microsoft.com/office/drawing/2014/main" id="{A3C74505-AB42-517C-3453-2DD6F45DED60}"/>
              </a:ext>
            </a:extLst>
          </p:cNvPr>
          <p:cNvSpPr/>
          <p:nvPr/>
        </p:nvSpPr>
        <p:spPr>
          <a:xfrm>
            <a:off x="6670267" y="2592893"/>
            <a:ext cx="2744498"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54" name="正方形/長方形 353">
            <a:extLst>
              <a:ext uri="{FF2B5EF4-FFF2-40B4-BE49-F238E27FC236}">
                <a16:creationId xmlns:a16="http://schemas.microsoft.com/office/drawing/2014/main" id="{B26A76BC-D85B-C4D9-75CE-F4F87F568174}"/>
              </a:ext>
            </a:extLst>
          </p:cNvPr>
          <p:cNvSpPr/>
          <p:nvPr/>
        </p:nvSpPr>
        <p:spPr>
          <a:xfrm>
            <a:off x="9430896" y="2592893"/>
            <a:ext cx="10476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55" name="正方形/長方形 354">
            <a:extLst>
              <a:ext uri="{FF2B5EF4-FFF2-40B4-BE49-F238E27FC236}">
                <a16:creationId xmlns:a16="http://schemas.microsoft.com/office/drawing/2014/main" id="{B7B6319E-D264-0406-AE41-08C362F265F0}"/>
              </a:ext>
            </a:extLst>
          </p:cNvPr>
          <p:cNvSpPr/>
          <p:nvPr/>
        </p:nvSpPr>
        <p:spPr>
          <a:xfrm>
            <a:off x="10493193" y="2592893"/>
            <a:ext cx="12024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46" name="正方形/長方形 345">
            <a:extLst>
              <a:ext uri="{FF2B5EF4-FFF2-40B4-BE49-F238E27FC236}">
                <a16:creationId xmlns:a16="http://schemas.microsoft.com/office/drawing/2014/main" id="{71581173-92F9-7177-EAA7-3D099CE09B3F}"/>
              </a:ext>
            </a:extLst>
          </p:cNvPr>
          <p:cNvSpPr/>
          <p:nvPr/>
        </p:nvSpPr>
        <p:spPr>
          <a:xfrm>
            <a:off x="6670267" y="2898732"/>
            <a:ext cx="2744498"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56" name="正方形/長方形 355">
            <a:extLst>
              <a:ext uri="{FF2B5EF4-FFF2-40B4-BE49-F238E27FC236}">
                <a16:creationId xmlns:a16="http://schemas.microsoft.com/office/drawing/2014/main" id="{31686B81-68A1-9A40-8C8E-F356278259A1}"/>
              </a:ext>
            </a:extLst>
          </p:cNvPr>
          <p:cNvSpPr/>
          <p:nvPr/>
        </p:nvSpPr>
        <p:spPr>
          <a:xfrm>
            <a:off x="9430896" y="2898732"/>
            <a:ext cx="10476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57" name="正方形/長方形 356">
            <a:extLst>
              <a:ext uri="{FF2B5EF4-FFF2-40B4-BE49-F238E27FC236}">
                <a16:creationId xmlns:a16="http://schemas.microsoft.com/office/drawing/2014/main" id="{8C770DE4-BF83-5D2F-D84C-CBF0A264679A}"/>
              </a:ext>
            </a:extLst>
          </p:cNvPr>
          <p:cNvSpPr/>
          <p:nvPr/>
        </p:nvSpPr>
        <p:spPr>
          <a:xfrm>
            <a:off x="10493193" y="2898732"/>
            <a:ext cx="12024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88" name="正方形/長方形 187">
            <a:extLst>
              <a:ext uri="{FF2B5EF4-FFF2-40B4-BE49-F238E27FC236}">
                <a16:creationId xmlns:a16="http://schemas.microsoft.com/office/drawing/2014/main" id="{E13EB5D2-E131-39A0-068D-23560D839991}"/>
              </a:ext>
            </a:extLst>
          </p:cNvPr>
          <p:cNvSpPr/>
          <p:nvPr/>
        </p:nvSpPr>
        <p:spPr>
          <a:xfrm>
            <a:off x="6670267" y="2284726"/>
            <a:ext cx="2744498"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90" name="正方形/長方形 189">
            <a:extLst>
              <a:ext uri="{FF2B5EF4-FFF2-40B4-BE49-F238E27FC236}">
                <a16:creationId xmlns:a16="http://schemas.microsoft.com/office/drawing/2014/main" id="{FAD979CE-D649-FF50-BE63-CD08B3E132A9}"/>
              </a:ext>
            </a:extLst>
          </p:cNvPr>
          <p:cNvSpPr/>
          <p:nvPr/>
        </p:nvSpPr>
        <p:spPr>
          <a:xfrm>
            <a:off x="9430896" y="2284726"/>
            <a:ext cx="1047600"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92" name="テキスト ボックス 191">
            <a:extLst>
              <a:ext uri="{FF2B5EF4-FFF2-40B4-BE49-F238E27FC236}">
                <a16:creationId xmlns:a16="http://schemas.microsoft.com/office/drawing/2014/main" id="{FA83ABBF-BDF2-7769-D9ED-C9BBC76D395B}"/>
              </a:ext>
            </a:extLst>
          </p:cNvPr>
          <p:cNvSpPr txBox="1"/>
          <p:nvPr/>
        </p:nvSpPr>
        <p:spPr>
          <a:xfrm>
            <a:off x="9605883" y="2318742"/>
            <a:ext cx="697627" cy="246221"/>
          </a:xfrm>
          <a:prstGeom prst="rect">
            <a:avLst/>
          </a:prstGeom>
          <a:noFill/>
        </p:spPr>
        <p:txBody>
          <a:bodyPr wrap="none" rtlCol="0">
            <a:spAutoFit/>
          </a:bodyPr>
          <a:lstStyle/>
          <a:p>
            <a:r>
              <a:rPr lang="ja-JP" altLang="en-US" sz="1000" b="1" dirty="0">
                <a:solidFill>
                  <a:schemeClr val="bg1"/>
                </a:solidFill>
              </a:rPr>
              <a:t>創業時点</a:t>
            </a:r>
            <a:endParaRPr kumimoji="1" lang="ja-JP" altLang="en-US" sz="1000" b="1" dirty="0">
              <a:solidFill>
                <a:schemeClr val="bg1"/>
              </a:solidFill>
            </a:endParaRPr>
          </a:p>
        </p:txBody>
      </p:sp>
      <p:sp>
        <p:nvSpPr>
          <p:cNvPr id="191" name="正方形/長方形 190">
            <a:extLst>
              <a:ext uri="{FF2B5EF4-FFF2-40B4-BE49-F238E27FC236}">
                <a16:creationId xmlns:a16="http://schemas.microsoft.com/office/drawing/2014/main" id="{4E2ECA15-5DF2-1A36-0862-1A5C2F259B30}"/>
              </a:ext>
            </a:extLst>
          </p:cNvPr>
          <p:cNvSpPr/>
          <p:nvPr/>
        </p:nvSpPr>
        <p:spPr>
          <a:xfrm>
            <a:off x="10493193" y="2284726"/>
            <a:ext cx="1202400"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93" name="テキスト ボックス 192">
            <a:extLst>
              <a:ext uri="{FF2B5EF4-FFF2-40B4-BE49-F238E27FC236}">
                <a16:creationId xmlns:a16="http://schemas.microsoft.com/office/drawing/2014/main" id="{93E040EC-639E-7901-E137-7DC8F61F9E3A}"/>
              </a:ext>
            </a:extLst>
          </p:cNvPr>
          <p:cNvSpPr txBox="1"/>
          <p:nvPr/>
        </p:nvSpPr>
        <p:spPr>
          <a:xfrm>
            <a:off x="10681460" y="2328469"/>
            <a:ext cx="825867" cy="226767"/>
          </a:xfrm>
          <a:prstGeom prst="rect">
            <a:avLst/>
          </a:prstGeom>
          <a:noFill/>
        </p:spPr>
        <p:txBody>
          <a:bodyPr wrap="none" rtlCol="0">
            <a:spAutoFit/>
          </a:bodyPr>
          <a:lstStyle/>
          <a:p>
            <a:r>
              <a:rPr lang="ja-JP" altLang="en-US" sz="1000" b="1" dirty="0">
                <a:solidFill>
                  <a:schemeClr val="bg1"/>
                </a:solidFill>
              </a:rPr>
              <a:t>●年●月頃</a:t>
            </a:r>
            <a:endParaRPr kumimoji="1" lang="ja-JP" altLang="en-US" sz="1000" b="1" dirty="0">
              <a:solidFill>
                <a:schemeClr val="bg1"/>
              </a:solidFill>
            </a:endParaRPr>
          </a:p>
        </p:txBody>
      </p:sp>
      <p:sp>
        <p:nvSpPr>
          <p:cNvPr id="370" name="テキスト ボックス 369">
            <a:extLst>
              <a:ext uri="{FF2B5EF4-FFF2-40B4-BE49-F238E27FC236}">
                <a16:creationId xmlns:a16="http://schemas.microsoft.com/office/drawing/2014/main" id="{6BD838C6-772E-3EDE-4C47-923B6FAAE147}"/>
              </a:ext>
            </a:extLst>
          </p:cNvPr>
          <p:cNvSpPr txBox="1"/>
          <p:nvPr/>
        </p:nvSpPr>
        <p:spPr>
          <a:xfrm>
            <a:off x="6667077" y="2622146"/>
            <a:ext cx="897580" cy="246221"/>
          </a:xfrm>
          <a:prstGeom prst="rect">
            <a:avLst/>
          </a:prstGeom>
          <a:noFill/>
        </p:spPr>
        <p:txBody>
          <a:bodyPr wrap="none" rtlCol="0">
            <a:spAutoFit/>
          </a:bodyPr>
          <a:lstStyle/>
          <a:p>
            <a:r>
              <a:rPr kumimoji="1" lang="ja-JP" altLang="en-US" sz="1000" b="1" dirty="0">
                <a:solidFill>
                  <a:schemeClr val="bg1"/>
                </a:solidFill>
              </a:rPr>
              <a:t>売上高（</a:t>
            </a:r>
            <a:r>
              <a:rPr kumimoji="1" lang="en-US" altLang="ja-JP" sz="1000" b="1" dirty="0">
                <a:solidFill>
                  <a:schemeClr val="bg1"/>
                </a:solidFill>
              </a:rPr>
              <a:t>1</a:t>
            </a:r>
            <a:r>
              <a:rPr kumimoji="1" lang="ja-JP" altLang="en-US" sz="1000" b="1" dirty="0">
                <a:solidFill>
                  <a:schemeClr val="bg1"/>
                </a:solidFill>
              </a:rPr>
              <a:t>）</a:t>
            </a:r>
          </a:p>
        </p:txBody>
      </p:sp>
      <p:sp>
        <p:nvSpPr>
          <p:cNvPr id="371" name="テキスト ボックス 370">
            <a:extLst>
              <a:ext uri="{FF2B5EF4-FFF2-40B4-BE49-F238E27FC236}">
                <a16:creationId xmlns:a16="http://schemas.microsoft.com/office/drawing/2014/main" id="{09030E9C-BCF8-F314-E901-8FD12551CD8C}"/>
              </a:ext>
            </a:extLst>
          </p:cNvPr>
          <p:cNvSpPr txBox="1"/>
          <p:nvPr/>
        </p:nvSpPr>
        <p:spPr>
          <a:xfrm>
            <a:off x="6667077" y="2927985"/>
            <a:ext cx="1025532" cy="246221"/>
          </a:xfrm>
          <a:prstGeom prst="rect">
            <a:avLst/>
          </a:prstGeom>
          <a:noFill/>
        </p:spPr>
        <p:txBody>
          <a:bodyPr wrap="none" rtlCol="0">
            <a:spAutoFit/>
          </a:bodyPr>
          <a:lstStyle/>
          <a:p>
            <a:r>
              <a:rPr kumimoji="1" lang="ja-JP" altLang="en-US" sz="1000" b="1" dirty="0">
                <a:solidFill>
                  <a:schemeClr val="bg1"/>
                </a:solidFill>
              </a:rPr>
              <a:t>売上原価（</a:t>
            </a:r>
            <a:r>
              <a:rPr kumimoji="1" lang="en-US" altLang="ja-JP" sz="1000" b="1" dirty="0">
                <a:solidFill>
                  <a:schemeClr val="bg1"/>
                </a:solidFill>
              </a:rPr>
              <a:t>2</a:t>
            </a:r>
            <a:r>
              <a:rPr kumimoji="1" lang="ja-JP" altLang="en-US" sz="1000" b="1" dirty="0">
                <a:solidFill>
                  <a:schemeClr val="bg1"/>
                </a:solidFill>
              </a:rPr>
              <a:t>）</a:t>
            </a:r>
          </a:p>
        </p:txBody>
      </p:sp>
      <p:sp>
        <p:nvSpPr>
          <p:cNvPr id="379" name="テキスト ボックス 378">
            <a:extLst>
              <a:ext uri="{FF2B5EF4-FFF2-40B4-BE49-F238E27FC236}">
                <a16:creationId xmlns:a16="http://schemas.microsoft.com/office/drawing/2014/main" id="{64C9E0FC-3E9D-746F-EABE-DD3E84F68CB2}"/>
              </a:ext>
            </a:extLst>
          </p:cNvPr>
          <p:cNvSpPr txBox="1"/>
          <p:nvPr/>
        </p:nvSpPr>
        <p:spPr>
          <a:xfrm>
            <a:off x="9780869" y="2622146"/>
            <a:ext cx="697627"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80" name="テキスト ボックス 379">
            <a:extLst>
              <a:ext uri="{FF2B5EF4-FFF2-40B4-BE49-F238E27FC236}">
                <a16:creationId xmlns:a16="http://schemas.microsoft.com/office/drawing/2014/main" id="{81083779-650D-2FBA-D449-84EA81967B57}"/>
              </a:ext>
            </a:extLst>
          </p:cNvPr>
          <p:cNvSpPr txBox="1"/>
          <p:nvPr/>
        </p:nvSpPr>
        <p:spPr>
          <a:xfrm>
            <a:off x="9780869" y="2927985"/>
            <a:ext cx="697627"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94" name="テキスト ボックス 393">
            <a:extLst>
              <a:ext uri="{FF2B5EF4-FFF2-40B4-BE49-F238E27FC236}">
                <a16:creationId xmlns:a16="http://schemas.microsoft.com/office/drawing/2014/main" id="{3F10E9DB-9ACD-515B-83B9-4E271F348D25}"/>
              </a:ext>
            </a:extLst>
          </p:cNvPr>
          <p:cNvSpPr txBox="1"/>
          <p:nvPr/>
        </p:nvSpPr>
        <p:spPr>
          <a:xfrm>
            <a:off x="10997966" y="2622146"/>
            <a:ext cx="697627"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95" name="テキスト ボックス 394">
            <a:extLst>
              <a:ext uri="{FF2B5EF4-FFF2-40B4-BE49-F238E27FC236}">
                <a16:creationId xmlns:a16="http://schemas.microsoft.com/office/drawing/2014/main" id="{B7F0EBF1-E8B4-65D0-E504-B6CEE6CE3F77}"/>
              </a:ext>
            </a:extLst>
          </p:cNvPr>
          <p:cNvSpPr txBox="1"/>
          <p:nvPr/>
        </p:nvSpPr>
        <p:spPr>
          <a:xfrm>
            <a:off x="11000092" y="2927985"/>
            <a:ext cx="695501"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209" name="正方形/長方形 208">
            <a:extLst>
              <a:ext uri="{FF2B5EF4-FFF2-40B4-BE49-F238E27FC236}">
                <a16:creationId xmlns:a16="http://schemas.microsoft.com/office/drawing/2014/main" id="{F9D837BB-2A68-EB54-8592-99B164430652}"/>
              </a:ext>
            </a:extLst>
          </p:cNvPr>
          <p:cNvSpPr/>
          <p:nvPr/>
        </p:nvSpPr>
        <p:spPr>
          <a:xfrm>
            <a:off x="6670266" y="3207315"/>
            <a:ext cx="519411" cy="15228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77" name="テキスト ボックス 376">
            <a:extLst>
              <a:ext uri="{FF2B5EF4-FFF2-40B4-BE49-F238E27FC236}">
                <a16:creationId xmlns:a16="http://schemas.microsoft.com/office/drawing/2014/main" id="{43E474C3-7B79-4124-0AD8-91C060D10DEE}"/>
              </a:ext>
            </a:extLst>
          </p:cNvPr>
          <p:cNvSpPr txBox="1"/>
          <p:nvPr/>
        </p:nvSpPr>
        <p:spPr>
          <a:xfrm>
            <a:off x="6667077" y="3264419"/>
            <a:ext cx="441146" cy="246221"/>
          </a:xfrm>
          <a:prstGeom prst="rect">
            <a:avLst/>
          </a:prstGeom>
          <a:noFill/>
        </p:spPr>
        <p:txBody>
          <a:bodyPr wrap="none" rtlCol="0">
            <a:spAutoFit/>
          </a:bodyPr>
          <a:lstStyle/>
          <a:p>
            <a:r>
              <a:rPr kumimoji="1" lang="ja-JP" altLang="en-US" sz="1000" b="1" dirty="0">
                <a:solidFill>
                  <a:schemeClr val="bg1"/>
                </a:solidFill>
              </a:rPr>
              <a:t>経費</a:t>
            </a:r>
          </a:p>
        </p:txBody>
      </p:sp>
      <p:sp>
        <p:nvSpPr>
          <p:cNvPr id="372" name="テキスト ボックス 371">
            <a:extLst>
              <a:ext uri="{FF2B5EF4-FFF2-40B4-BE49-F238E27FC236}">
                <a16:creationId xmlns:a16="http://schemas.microsoft.com/office/drawing/2014/main" id="{D38ECDA8-F5A3-2C3B-86DA-EDEE4140EF5F}"/>
              </a:ext>
            </a:extLst>
          </p:cNvPr>
          <p:cNvSpPr txBox="1"/>
          <p:nvPr/>
        </p:nvSpPr>
        <p:spPr>
          <a:xfrm>
            <a:off x="7200551" y="3236568"/>
            <a:ext cx="570101" cy="246221"/>
          </a:xfrm>
          <a:prstGeom prst="rect">
            <a:avLst/>
          </a:prstGeom>
          <a:noFill/>
        </p:spPr>
        <p:txBody>
          <a:bodyPr wrap="none" rtlCol="0">
            <a:spAutoFit/>
          </a:bodyPr>
          <a:lstStyle/>
          <a:p>
            <a:r>
              <a:rPr kumimoji="1" lang="ja-JP" altLang="en-US" sz="1000" b="1" dirty="0">
                <a:solidFill>
                  <a:schemeClr val="bg1"/>
                </a:solidFill>
              </a:rPr>
              <a:t>人件費</a:t>
            </a:r>
          </a:p>
        </p:txBody>
      </p:sp>
      <p:sp>
        <p:nvSpPr>
          <p:cNvPr id="381" name="テキスト ボックス 380">
            <a:extLst>
              <a:ext uri="{FF2B5EF4-FFF2-40B4-BE49-F238E27FC236}">
                <a16:creationId xmlns:a16="http://schemas.microsoft.com/office/drawing/2014/main" id="{5CBE2362-76C0-20D6-F41F-03E5C7E96DB4}"/>
              </a:ext>
            </a:extLst>
          </p:cNvPr>
          <p:cNvSpPr txBox="1"/>
          <p:nvPr/>
        </p:nvSpPr>
        <p:spPr>
          <a:xfrm>
            <a:off x="9779794" y="3236568"/>
            <a:ext cx="698702"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96" name="テキスト ボックス 395">
            <a:extLst>
              <a:ext uri="{FF2B5EF4-FFF2-40B4-BE49-F238E27FC236}">
                <a16:creationId xmlns:a16="http://schemas.microsoft.com/office/drawing/2014/main" id="{37369592-4558-69EC-3C71-AD325A5DAAB4}"/>
              </a:ext>
            </a:extLst>
          </p:cNvPr>
          <p:cNvSpPr txBox="1"/>
          <p:nvPr/>
        </p:nvSpPr>
        <p:spPr>
          <a:xfrm>
            <a:off x="10996891" y="3236568"/>
            <a:ext cx="698702"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47" name="正方形/長方形 346">
            <a:extLst>
              <a:ext uri="{FF2B5EF4-FFF2-40B4-BE49-F238E27FC236}">
                <a16:creationId xmlns:a16="http://schemas.microsoft.com/office/drawing/2014/main" id="{F225A91B-E34E-DF0A-E340-4E0EDE42110E}"/>
              </a:ext>
            </a:extLst>
          </p:cNvPr>
          <p:cNvSpPr/>
          <p:nvPr/>
        </p:nvSpPr>
        <p:spPr>
          <a:xfrm>
            <a:off x="7200551" y="3514280"/>
            <a:ext cx="2214845"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73" name="テキスト ボックス 372">
            <a:extLst>
              <a:ext uri="{FF2B5EF4-FFF2-40B4-BE49-F238E27FC236}">
                <a16:creationId xmlns:a16="http://schemas.microsoft.com/office/drawing/2014/main" id="{910FA7A7-C8E0-D2C8-7B4E-4D02F160F132}"/>
              </a:ext>
            </a:extLst>
          </p:cNvPr>
          <p:cNvSpPr txBox="1"/>
          <p:nvPr/>
        </p:nvSpPr>
        <p:spPr>
          <a:xfrm>
            <a:off x="7200551" y="3543533"/>
            <a:ext cx="441826" cy="246221"/>
          </a:xfrm>
          <a:prstGeom prst="rect">
            <a:avLst/>
          </a:prstGeom>
          <a:noFill/>
        </p:spPr>
        <p:txBody>
          <a:bodyPr wrap="none" rtlCol="0">
            <a:spAutoFit/>
          </a:bodyPr>
          <a:lstStyle/>
          <a:p>
            <a:r>
              <a:rPr kumimoji="1" lang="ja-JP" altLang="en-US" sz="1000" b="1" dirty="0">
                <a:solidFill>
                  <a:schemeClr val="bg1"/>
                </a:solidFill>
              </a:rPr>
              <a:t>家賃</a:t>
            </a:r>
          </a:p>
        </p:txBody>
      </p:sp>
      <p:sp>
        <p:nvSpPr>
          <p:cNvPr id="360" name="正方形/長方形 359">
            <a:extLst>
              <a:ext uri="{FF2B5EF4-FFF2-40B4-BE49-F238E27FC236}">
                <a16:creationId xmlns:a16="http://schemas.microsoft.com/office/drawing/2014/main" id="{65FB3F01-52D9-DC24-B0FA-6C0495CD613F}"/>
              </a:ext>
            </a:extLst>
          </p:cNvPr>
          <p:cNvSpPr/>
          <p:nvPr/>
        </p:nvSpPr>
        <p:spPr>
          <a:xfrm>
            <a:off x="9430896" y="3514280"/>
            <a:ext cx="10476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82" name="テキスト ボックス 381">
            <a:extLst>
              <a:ext uri="{FF2B5EF4-FFF2-40B4-BE49-F238E27FC236}">
                <a16:creationId xmlns:a16="http://schemas.microsoft.com/office/drawing/2014/main" id="{5C68E0FD-CEE3-0073-DCFB-09CA15348A3C}"/>
              </a:ext>
            </a:extLst>
          </p:cNvPr>
          <p:cNvSpPr txBox="1"/>
          <p:nvPr/>
        </p:nvSpPr>
        <p:spPr>
          <a:xfrm>
            <a:off x="9779794" y="3543533"/>
            <a:ext cx="698702"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61" name="正方形/長方形 360">
            <a:extLst>
              <a:ext uri="{FF2B5EF4-FFF2-40B4-BE49-F238E27FC236}">
                <a16:creationId xmlns:a16="http://schemas.microsoft.com/office/drawing/2014/main" id="{F72073E3-24D5-B17F-CA2C-B82E67740C24}"/>
              </a:ext>
            </a:extLst>
          </p:cNvPr>
          <p:cNvSpPr/>
          <p:nvPr/>
        </p:nvSpPr>
        <p:spPr>
          <a:xfrm>
            <a:off x="10493193" y="3514280"/>
            <a:ext cx="12024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97" name="テキスト ボックス 396">
            <a:extLst>
              <a:ext uri="{FF2B5EF4-FFF2-40B4-BE49-F238E27FC236}">
                <a16:creationId xmlns:a16="http://schemas.microsoft.com/office/drawing/2014/main" id="{65B4094E-190A-6F06-1936-7C48D0C81C49}"/>
              </a:ext>
            </a:extLst>
          </p:cNvPr>
          <p:cNvSpPr txBox="1"/>
          <p:nvPr/>
        </p:nvSpPr>
        <p:spPr>
          <a:xfrm>
            <a:off x="10996891" y="3543533"/>
            <a:ext cx="698702"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48" name="正方形/長方形 347">
            <a:extLst>
              <a:ext uri="{FF2B5EF4-FFF2-40B4-BE49-F238E27FC236}">
                <a16:creationId xmlns:a16="http://schemas.microsoft.com/office/drawing/2014/main" id="{658E1424-6ACD-9AD1-62AD-5279554060AA}"/>
              </a:ext>
            </a:extLst>
          </p:cNvPr>
          <p:cNvSpPr/>
          <p:nvPr/>
        </p:nvSpPr>
        <p:spPr>
          <a:xfrm>
            <a:off x="7200551" y="3821200"/>
            <a:ext cx="2214845"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74" name="テキスト ボックス 373">
            <a:extLst>
              <a:ext uri="{FF2B5EF4-FFF2-40B4-BE49-F238E27FC236}">
                <a16:creationId xmlns:a16="http://schemas.microsoft.com/office/drawing/2014/main" id="{3AC3F277-423C-5EB7-B401-AAACA537AC52}"/>
              </a:ext>
            </a:extLst>
          </p:cNvPr>
          <p:cNvSpPr txBox="1"/>
          <p:nvPr/>
        </p:nvSpPr>
        <p:spPr>
          <a:xfrm>
            <a:off x="7200551" y="3850453"/>
            <a:ext cx="698702" cy="246221"/>
          </a:xfrm>
          <a:prstGeom prst="rect">
            <a:avLst/>
          </a:prstGeom>
          <a:noFill/>
        </p:spPr>
        <p:txBody>
          <a:bodyPr wrap="none" rtlCol="0">
            <a:spAutoFit/>
          </a:bodyPr>
          <a:lstStyle/>
          <a:p>
            <a:r>
              <a:rPr kumimoji="1" lang="ja-JP" altLang="en-US" sz="1000" b="1" dirty="0">
                <a:solidFill>
                  <a:schemeClr val="bg1"/>
                </a:solidFill>
              </a:rPr>
              <a:t>支払利息</a:t>
            </a:r>
          </a:p>
        </p:txBody>
      </p:sp>
      <p:sp>
        <p:nvSpPr>
          <p:cNvPr id="362" name="正方形/長方形 361">
            <a:extLst>
              <a:ext uri="{FF2B5EF4-FFF2-40B4-BE49-F238E27FC236}">
                <a16:creationId xmlns:a16="http://schemas.microsoft.com/office/drawing/2014/main" id="{8F6A12F1-6C3B-0328-C582-9D1F5D6312D2}"/>
              </a:ext>
            </a:extLst>
          </p:cNvPr>
          <p:cNvSpPr/>
          <p:nvPr/>
        </p:nvSpPr>
        <p:spPr>
          <a:xfrm>
            <a:off x="9430896" y="3821200"/>
            <a:ext cx="10476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83" name="テキスト ボックス 382">
            <a:extLst>
              <a:ext uri="{FF2B5EF4-FFF2-40B4-BE49-F238E27FC236}">
                <a16:creationId xmlns:a16="http://schemas.microsoft.com/office/drawing/2014/main" id="{9FD2C6F2-A650-1CD4-8F52-FF043B845F29}"/>
              </a:ext>
            </a:extLst>
          </p:cNvPr>
          <p:cNvSpPr txBox="1"/>
          <p:nvPr/>
        </p:nvSpPr>
        <p:spPr>
          <a:xfrm>
            <a:off x="9779794" y="3850453"/>
            <a:ext cx="698702"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63" name="正方形/長方形 362">
            <a:extLst>
              <a:ext uri="{FF2B5EF4-FFF2-40B4-BE49-F238E27FC236}">
                <a16:creationId xmlns:a16="http://schemas.microsoft.com/office/drawing/2014/main" id="{8FF481A2-DF84-54C4-C73A-2A5D20C2FCAE}"/>
              </a:ext>
            </a:extLst>
          </p:cNvPr>
          <p:cNvSpPr/>
          <p:nvPr/>
        </p:nvSpPr>
        <p:spPr>
          <a:xfrm>
            <a:off x="10493193" y="3821200"/>
            <a:ext cx="12024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98" name="テキスト ボックス 397">
            <a:extLst>
              <a:ext uri="{FF2B5EF4-FFF2-40B4-BE49-F238E27FC236}">
                <a16:creationId xmlns:a16="http://schemas.microsoft.com/office/drawing/2014/main" id="{465C0036-B6C6-ED55-5A48-0E504AFAEEEF}"/>
              </a:ext>
            </a:extLst>
          </p:cNvPr>
          <p:cNvSpPr txBox="1"/>
          <p:nvPr/>
        </p:nvSpPr>
        <p:spPr>
          <a:xfrm>
            <a:off x="10997966" y="3850453"/>
            <a:ext cx="697627"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49" name="正方形/長方形 348">
            <a:extLst>
              <a:ext uri="{FF2B5EF4-FFF2-40B4-BE49-F238E27FC236}">
                <a16:creationId xmlns:a16="http://schemas.microsoft.com/office/drawing/2014/main" id="{9CE79EFB-4DC9-73E4-68EB-3532D4CE2891}"/>
              </a:ext>
            </a:extLst>
          </p:cNvPr>
          <p:cNvSpPr/>
          <p:nvPr/>
        </p:nvSpPr>
        <p:spPr>
          <a:xfrm>
            <a:off x="7200551" y="4127872"/>
            <a:ext cx="2214845"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75" name="テキスト ボックス 374">
            <a:extLst>
              <a:ext uri="{FF2B5EF4-FFF2-40B4-BE49-F238E27FC236}">
                <a16:creationId xmlns:a16="http://schemas.microsoft.com/office/drawing/2014/main" id="{5B6FAA4B-11D2-4799-B185-009B71212174}"/>
              </a:ext>
            </a:extLst>
          </p:cNvPr>
          <p:cNvSpPr txBox="1"/>
          <p:nvPr/>
        </p:nvSpPr>
        <p:spPr>
          <a:xfrm>
            <a:off x="7200551" y="4157125"/>
            <a:ext cx="570264" cy="246221"/>
          </a:xfrm>
          <a:prstGeom prst="rect">
            <a:avLst/>
          </a:prstGeom>
          <a:noFill/>
        </p:spPr>
        <p:txBody>
          <a:bodyPr wrap="none" rtlCol="0">
            <a:spAutoFit/>
          </a:bodyPr>
          <a:lstStyle/>
          <a:p>
            <a:r>
              <a:rPr kumimoji="1" lang="ja-JP" altLang="en-US" sz="1000" b="1" dirty="0">
                <a:solidFill>
                  <a:schemeClr val="bg1"/>
                </a:solidFill>
              </a:rPr>
              <a:t>その他</a:t>
            </a:r>
          </a:p>
        </p:txBody>
      </p:sp>
      <p:sp>
        <p:nvSpPr>
          <p:cNvPr id="364" name="正方形/長方形 363">
            <a:extLst>
              <a:ext uri="{FF2B5EF4-FFF2-40B4-BE49-F238E27FC236}">
                <a16:creationId xmlns:a16="http://schemas.microsoft.com/office/drawing/2014/main" id="{60DD0D62-99B3-58BE-5D43-C52A175AC777}"/>
              </a:ext>
            </a:extLst>
          </p:cNvPr>
          <p:cNvSpPr/>
          <p:nvPr/>
        </p:nvSpPr>
        <p:spPr>
          <a:xfrm>
            <a:off x="9430896" y="4127872"/>
            <a:ext cx="10476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84" name="テキスト ボックス 383">
            <a:extLst>
              <a:ext uri="{FF2B5EF4-FFF2-40B4-BE49-F238E27FC236}">
                <a16:creationId xmlns:a16="http://schemas.microsoft.com/office/drawing/2014/main" id="{5933A685-3350-7669-9656-D14A02B3CB0D}"/>
              </a:ext>
            </a:extLst>
          </p:cNvPr>
          <p:cNvSpPr txBox="1"/>
          <p:nvPr/>
        </p:nvSpPr>
        <p:spPr>
          <a:xfrm>
            <a:off x="9779794" y="4157125"/>
            <a:ext cx="698702"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65" name="正方形/長方形 364">
            <a:extLst>
              <a:ext uri="{FF2B5EF4-FFF2-40B4-BE49-F238E27FC236}">
                <a16:creationId xmlns:a16="http://schemas.microsoft.com/office/drawing/2014/main" id="{DACF1A42-458F-0393-A808-BF8AA223CFA5}"/>
              </a:ext>
            </a:extLst>
          </p:cNvPr>
          <p:cNvSpPr/>
          <p:nvPr/>
        </p:nvSpPr>
        <p:spPr>
          <a:xfrm>
            <a:off x="10493193" y="4127872"/>
            <a:ext cx="12024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99" name="テキスト ボックス 398">
            <a:extLst>
              <a:ext uri="{FF2B5EF4-FFF2-40B4-BE49-F238E27FC236}">
                <a16:creationId xmlns:a16="http://schemas.microsoft.com/office/drawing/2014/main" id="{E09F64EF-47C9-F6E7-40EE-80CDCBF60091}"/>
              </a:ext>
            </a:extLst>
          </p:cNvPr>
          <p:cNvSpPr txBox="1"/>
          <p:nvPr/>
        </p:nvSpPr>
        <p:spPr>
          <a:xfrm>
            <a:off x="10997966" y="4157125"/>
            <a:ext cx="697627"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50" name="正方形/長方形 349">
            <a:extLst>
              <a:ext uri="{FF2B5EF4-FFF2-40B4-BE49-F238E27FC236}">
                <a16:creationId xmlns:a16="http://schemas.microsoft.com/office/drawing/2014/main" id="{4D30866E-9212-1B16-8B75-7BA1AF7674EF}"/>
              </a:ext>
            </a:extLst>
          </p:cNvPr>
          <p:cNvSpPr/>
          <p:nvPr/>
        </p:nvSpPr>
        <p:spPr>
          <a:xfrm>
            <a:off x="7200551" y="4434614"/>
            <a:ext cx="2214845" cy="295200"/>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76" name="テキスト ボックス 375">
            <a:extLst>
              <a:ext uri="{FF2B5EF4-FFF2-40B4-BE49-F238E27FC236}">
                <a16:creationId xmlns:a16="http://schemas.microsoft.com/office/drawing/2014/main" id="{B150E95B-AE1D-8DFD-C41C-EB5E4C947503}"/>
              </a:ext>
            </a:extLst>
          </p:cNvPr>
          <p:cNvSpPr txBox="1"/>
          <p:nvPr/>
        </p:nvSpPr>
        <p:spPr>
          <a:xfrm>
            <a:off x="7200551" y="4463867"/>
            <a:ext cx="772553" cy="246221"/>
          </a:xfrm>
          <a:prstGeom prst="rect">
            <a:avLst/>
          </a:prstGeom>
          <a:noFill/>
        </p:spPr>
        <p:txBody>
          <a:bodyPr wrap="none" rtlCol="0">
            <a:spAutoFit/>
          </a:bodyPr>
          <a:lstStyle/>
          <a:p>
            <a:r>
              <a:rPr kumimoji="1" lang="ja-JP" altLang="en-US" sz="1000" b="1" dirty="0">
                <a:solidFill>
                  <a:schemeClr val="bg1"/>
                </a:solidFill>
              </a:rPr>
              <a:t>合計（</a:t>
            </a:r>
            <a:r>
              <a:rPr kumimoji="1" lang="en-US" altLang="ja-JP" sz="1000" b="1" dirty="0">
                <a:solidFill>
                  <a:schemeClr val="bg1"/>
                </a:solidFill>
              </a:rPr>
              <a:t>3</a:t>
            </a:r>
            <a:r>
              <a:rPr kumimoji="1" lang="ja-JP" altLang="en-US" sz="1000" b="1" dirty="0">
                <a:solidFill>
                  <a:schemeClr val="bg1"/>
                </a:solidFill>
              </a:rPr>
              <a:t>）</a:t>
            </a:r>
          </a:p>
        </p:txBody>
      </p:sp>
      <p:sp>
        <p:nvSpPr>
          <p:cNvPr id="366" name="正方形/長方形 365">
            <a:extLst>
              <a:ext uri="{FF2B5EF4-FFF2-40B4-BE49-F238E27FC236}">
                <a16:creationId xmlns:a16="http://schemas.microsoft.com/office/drawing/2014/main" id="{4D9E99E8-4217-27CC-4E68-069D89F1F5E9}"/>
              </a:ext>
            </a:extLst>
          </p:cNvPr>
          <p:cNvSpPr/>
          <p:nvPr/>
        </p:nvSpPr>
        <p:spPr>
          <a:xfrm>
            <a:off x="9430896" y="4434614"/>
            <a:ext cx="10476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85" name="テキスト ボックス 384">
            <a:extLst>
              <a:ext uri="{FF2B5EF4-FFF2-40B4-BE49-F238E27FC236}">
                <a16:creationId xmlns:a16="http://schemas.microsoft.com/office/drawing/2014/main" id="{4D43817F-6A2A-1A7A-B38A-C8FA973759CA}"/>
              </a:ext>
            </a:extLst>
          </p:cNvPr>
          <p:cNvSpPr txBox="1"/>
          <p:nvPr/>
        </p:nvSpPr>
        <p:spPr>
          <a:xfrm>
            <a:off x="9779794" y="4463867"/>
            <a:ext cx="698702"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67" name="正方形/長方形 366">
            <a:extLst>
              <a:ext uri="{FF2B5EF4-FFF2-40B4-BE49-F238E27FC236}">
                <a16:creationId xmlns:a16="http://schemas.microsoft.com/office/drawing/2014/main" id="{53537915-334A-5199-7962-9882A1A88690}"/>
              </a:ext>
            </a:extLst>
          </p:cNvPr>
          <p:cNvSpPr/>
          <p:nvPr/>
        </p:nvSpPr>
        <p:spPr>
          <a:xfrm>
            <a:off x="10493193" y="4434614"/>
            <a:ext cx="12024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400" name="テキスト ボックス 399">
            <a:extLst>
              <a:ext uri="{FF2B5EF4-FFF2-40B4-BE49-F238E27FC236}">
                <a16:creationId xmlns:a16="http://schemas.microsoft.com/office/drawing/2014/main" id="{9B3C410A-2E95-F6D3-0CBE-4DB4B52344F1}"/>
              </a:ext>
            </a:extLst>
          </p:cNvPr>
          <p:cNvSpPr txBox="1"/>
          <p:nvPr/>
        </p:nvSpPr>
        <p:spPr>
          <a:xfrm>
            <a:off x="10997966" y="4463867"/>
            <a:ext cx="697627"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51" name="正方形/長方形 350">
            <a:extLst>
              <a:ext uri="{FF2B5EF4-FFF2-40B4-BE49-F238E27FC236}">
                <a16:creationId xmlns:a16="http://schemas.microsoft.com/office/drawing/2014/main" id="{447FD494-64D6-031A-5FC8-FACC1F5D3B16}"/>
              </a:ext>
            </a:extLst>
          </p:cNvPr>
          <p:cNvSpPr/>
          <p:nvPr/>
        </p:nvSpPr>
        <p:spPr>
          <a:xfrm>
            <a:off x="6671840" y="4740975"/>
            <a:ext cx="2743200" cy="295527"/>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78" name="テキスト ボックス 377">
            <a:extLst>
              <a:ext uri="{FF2B5EF4-FFF2-40B4-BE49-F238E27FC236}">
                <a16:creationId xmlns:a16="http://schemas.microsoft.com/office/drawing/2014/main" id="{922EF5CA-B7E7-D232-9C3B-8FBEE373A387}"/>
              </a:ext>
            </a:extLst>
          </p:cNvPr>
          <p:cNvSpPr txBox="1"/>
          <p:nvPr/>
        </p:nvSpPr>
        <p:spPr>
          <a:xfrm>
            <a:off x="6667077" y="4770391"/>
            <a:ext cx="1814541" cy="246221"/>
          </a:xfrm>
          <a:prstGeom prst="rect">
            <a:avLst/>
          </a:prstGeom>
          <a:noFill/>
        </p:spPr>
        <p:txBody>
          <a:bodyPr wrap="none" rtlCol="0">
            <a:spAutoFit/>
          </a:bodyPr>
          <a:lstStyle/>
          <a:p>
            <a:r>
              <a:rPr kumimoji="1" lang="ja-JP" altLang="en-US" sz="1000" b="1" dirty="0">
                <a:solidFill>
                  <a:schemeClr val="bg1"/>
                </a:solidFill>
              </a:rPr>
              <a:t>利益　（</a:t>
            </a:r>
            <a:r>
              <a:rPr kumimoji="1" lang="en-US" altLang="ja-JP" sz="1000" b="1" dirty="0">
                <a:solidFill>
                  <a:schemeClr val="bg1"/>
                </a:solidFill>
              </a:rPr>
              <a:t>1</a:t>
            </a:r>
            <a:r>
              <a:rPr kumimoji="1" lang="ja-JP" altLang="en-US" sz="1000" b="1" dirty="0">
                <a:solidFill>
                  <a:schemeClr val="bg1"/>
                </a:solidFill>
              </a:rPr>
              <a:t>）－（</a:t>
            </a:r>
            <a:r>
              <a:rPr kumimoji="1" lang="en-US" altLang="ja-JP" sz="1000" b="1" dirty="0">
                <a:solidFill>
                  <a:schemeClr val="bg1"/>
                </a:solidFill>
              </a:rPr>
              <a:t>2</a:t>
            </a:r>
            <a:r>
              <a:rPr kumimoji="1" lang="ja-JP" altLang="en-US" sz="1000" b="1" dirty="0">
                <a:solidFill>
                  <a:schemeClr val="bg1"/>
                </a:solidFill>
              </a:rPr>
              <a:t>）－（</a:t>
            </a:r>
            <a:r>
              <a:rPr kumimoji="1" lang="en-US" altLang="ja-JP" sz="1000" b="1" dirty="0">
                <a:solidFill>
                  <a:schemeClr val="bg1"/>
                </a:solidFill>
              </a:rPr>
              <a:t>3</a:t>
            </a:r>
            <a:r>
              <a:rPr kumimoji="1" lang="ja-JP" altLang="en-US" sz="1000" b="1" dirty="0">
                <a:solidFill>
                  <a:schemeClr val="bg1"/>
                </a:solidFill>
              </a:rPr>
              <a:t>）</a:t>
            </a:r>
          </a:p>
        </p:txBody>
      </p:sp>
      <p:sp>
        <p:nvSpPr>
          <p:cNvPr id="368" name="正方形/長方形 367">
            <a:extLst>
              <a:ext uri="{FF2B5EF4-FFF2-40B4-BE49-F238E27FC236}">
                <a16:creationId xmlns:a16="http://schemas.microsoft.com/office/drawing/2014/main" id="{06BB16E3-3E0A-40F9-551D-B0FF3B10868D}"/>
              </a:ext>
            </a:extLst>
          </p:cNvPr>
          <p:cNvSpPr/>
          <p:nvPr/>
        </p:nvSpPr>
        <p:spPr>
          <a:xfrm>
            <a:off x="9430896" y="4742071"/>
            <a:ext cx="10476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386" name="テキスト ボックス 385">
            <a:extLst>
              <a:ext uri="{FF2B5EF4-FFF2-40B4-BE49-F238E27FC236}">
                <a16:creationId xmlns:a16="http://schemas.microsoft.com/office/drawing/2014/main" id="{40797908-2B8B-2629-4ECD-08E302689A6B}"/>
              </a:ext>
            </a:extLst>
          </p:cNvPr>
          <p:cNvSpPr txBox="1"/>
          <p:nvPr/>
        </p:nvSpPr>
        <p:spPr>
          <a:xfrm>
            <a:off x="9780870" y="4770391"/>
            <a:ext cx="697626"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369" name="正方形/長方形 368">
            <a:extLst>
              <a:ext uri="{FF2B5EF4-FFF2-40B4-BE49-F238E27FC236}">
                <a16:creationId xmlns:a16="http://schemas.microsoft.com/office/drawing/2014/main" id="{D9A16117-E879-5A15-A810-68E8E37BFBD0}"/>
              </a:ext>
            </a:extLst>
          </p:cNvPr>
          <p:cNvSpPr/>
          <p:nvPr/>
        </p:nvSpPr>
        <p:spPr>
          <a:xfrm>
            <a:off x="10493193" y="4742071"/>
            <a:ext cx="1202400" cy="29520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401" name="テキスト ボックス 400">
            <a:extLst>
              <a:ext uri="{FF2B5EF4-FFF2-40B4-BE49-F238E27FC236}">
                <a16:creationId xmlns:a16="http://schemas.microsoft.com/office/drawing/2014/main" id="{821110D0-1615-48E0-F82A-3C3EF39FEF6E}"/>
              </a:ext>
            </a:extLst>
          </p:cNvPr>
          <p:cNvSpPr txBox="1"/>
          <p:nvPr/>
        </p:nvSpPr>
        <p:spPr>
          <a:xfrm>
            <a:off x="10997966" y="4770391"/>
            <a:ext cx="697627" cy="246221"/>
          </a:xfrm>
          <a:prstGeom prst="rect">
            <a:avLst/>
          </a:prstGeom>
          <a:noFill/>
        </p:spPr>
        <p:txBody>
          <a:bodyPr wrap="none" rtlCol="0">
            <a:spAutoFit/>
          </a:bodyPr>
          <a:lstStyle/>
          <a:p>
            <a:r>
              <a:rPr kumimoji="1" lang="ja-JP" altLang="en-US" sz="1000" b="1" dirty="0">
                <a:solidFill>
                  <a:schemeClr val="tx1">
                    <a:lumMod val="50000"/>
                    <a:lumOff val="50000"/>
                  </a:schemeClr>
                </a:solidFill>
              </a:rPr>
              <a:t>●●万円</a:t>
            </a:r>
          </a:p>
        </p:txBody>
      </p:sp>
      <p:sp>
        <p:nvSpPr>
          <p:cNvPr id="45" name="四角形: 角を丸くする 44">
            <a:extLst>
              <a:ext uri="{FF2B5EF4-FFF2-40B4-BE49-F238E27FC236}">
                <a16:creationId xmlns:a16="http://schemas.microsoft.com/office/drawing/2014/main" id="{7FF74362-86B8-F94C-0A3D-A08F81009264}"/>
              </a:ext>
            </a:extLst>
          </p:cNvPr>
          <p:cNvSpPr/>
          <p:nvPr/>
        </p:nvSpPr>
        <p:spPr>
          <a:xfrm>
            <a:off x="6667077" y="5354389"/>
            <a:ext cx="5025901" cy="1281933"/>
          </a:xfrm>
          <a:prstGeom prst="roundRect">
            <a:avLst/>
          </a:prstGeom>
          <a:solidFill>
            <a:srgbClr val="FBE5D6"/>
          </a:solidFill>
          <a:ln>
            <a:solidFill>
              <a:schemeClr val="accent2">
                <a:lumMod val="75000"/>
              </a:schemeClr>
            </a:solidFill>
            <a:prstDash val="sysDash"/>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46" name="テキスト ボックス 45">
            <a:extLst>
              <a:ext uri="{FF2B5EF4-FFF2-40B4-BE49-F238E27FC236}">
                <a16:creationId xmlns:a16="http://schemas.microsoft.com/office/drawing/2014/main" id="{6D3152AE-3EA2-ECC6-148F-928DF6480D85}"/>
              </a:ext>
            </a:extLst>
          </p:cNvPr>
          <p:cNvSpPr txBox="1"/>
          <p:nvPr/>
        </p:nvSpPr>
        <p:spPr>
          <a:xfrm>
            <a:off x="6831659" y="5562501"/>
            <a:ext cx="4774004" cy="980846"/>
          </a:xfrm>
          <a:prstGeom prst="rect">
            <a:avLst/>
          </a:prstGeom>
          <a:noFill/>
        </p:spPr>
        <p:txBody>
          <a:bodyPr wrap="square" rtlCol="0">
            <a:spAutoFit/>
          </a:bodyPr>
          <a:lstStyle/>
          <a:p>
            <a:pPr>
              <a:lnSpc>
                <a:spcPts val="1400"/>
              </a:lnSpc>
            </a:pPr>
            <a:r>
              <a:rPr kumimoji="1" lang="ja-JP" altLang="en-US" sz="1000" b="1" dirty="0">
                <a:solidFill>
                  <a:schemeClr val="tx1">
                    <a:lumMod val="75000"/>
                    <a:lumOff val="25000"/>
                  </a:schemeClr>
                </a:solidFill>
              </a:rPr>
              <a:t>十分に早期黒字化の見込みがある、実現可能な計画を記入しましょう。</a:t>
            </a:r>
            <a:endParaRPr kumimoji="1" lang="en-US" altLang="ja-JP" sz="1000" b="1" dirty="0">
              <a:solidFill>
                <a:schemeClr val="tx1">
                  <a:lumMod val="75000"/>
                  <a:lumOff val="25000"/>
                </a:schemeClr>
              </a:solidFill>
            </a:endParaRPr>
          </a:p>
          <a:p>
            <a:pPr>
              <a:lnSpc>
                <a:spcPts val="1400"/>
              </a:lnSpc>
            </a:pPr>
            <a:r>
              <a:rPr kumimoji="1" lang="ja-JP" altLang="en-US" sz="1000" b="1" dirty="0">
                <a:solidFill>
                  <a:schemeClr val="tx1">
                    <a:lumMod val="75000"/>
                    <a:lumOff val="25000"/>
                  </a:schemeClr>
                </a:solidFill>
              </a:rPr>
              <a:t>創業後半年～</a:t>
            </a:r>
            <a:r>
              <a:rPr kumimoji="1" lang="en-US" altLang="ja-JP" sz="1000" b="1" dirty="0">
                <a:solidFill>
                  <a:schemeClr val="tx1">
                    <a:lumMod val="75000"/>
                    <a:lumOff val="25000"/>
                  </a:schemeClr>
                </a:solidFill>
              </a:rPr>
              <a:t>1</a:t>
            </a:r>
            <a:r>
              <a:rPr kumimoji="1" lang="ja-JP" altLang="en-US" sz="1000" b="1" dirty="0">
                <a:solidFill>
                  <a:schemeClr val="tx1">
                    <a:lumMod val="75000"/>
                    <a:lumOff val="25000"/>
                  </a:schemeClr>
                </a:solidFill>
              </a:rPr>
              <a:t>年以内に事業を軌道に乗せ、黒字にする形が理想です。</a:t>
            </a:r>
            <a:endParaRPr kumimoji="1" lang="en-US" altLang="ja-JP" sz="1000" b="1" dirty="0">
              <a:solidFill>
                <a:schemeClr val="tx1">
                  <a:lumMod val="75000"/>
                  <a:lumOff val="25000"/>
                </a:schemeClr>
              </a:solidFill>
            </a:endParaRPr>
          </a:p>
          <a:p>
            <a:pPr>
              <a:lnSpc>
                <a:spcPts val="1400"/>
              </a:lnSpc>
            </a:pPr>
            <a:r>
              <a:rPr kumimoji="1" lang="ja-JP" altLang="en-US" sz="1000" b="1" dirty="0">
                <a:solidFill>
                  <a:schemeClr val="tx1">
                    <a:lumMod val="75000"/>
                    <a:lumOff val="25000"/>
                  </a:schemeClr>
                </a:solidFill>
              </a:rPr>
              <a:t>売上高を創業前に計算する際には、最もシンプルな方法として「客単価</a:t>
            </a:r>
            <a:r>
              <a:rPr kumimoji="1" lang="en-US" altLang="ja-JP" sz="1000" b="1" dirty="0">
                <a:solidFill>
                  <a:schemeClr val="tx1">
                    <a:lumMod val="75000"/>
                    <a:lumOff val="25000"/>
                  </a:schemeClr>
                </a:solidFill>
              </a:rPr>
              <a:t>×</a:t>
            </a:r>
            <a:r>
              <a:rPr kumimoji="1" lang="ja-JP" altLang="en-US" sz="1000" b="1" dirty="0">
                <a:solidFill>
                  <a:schemeClr val="tx1">
                    <a:lumMod val="75000"/>
                    <a:lumOff val="25000"/>
                  </a:schemeClr>
                </a:solidFill>
              </a:rPr>
              <a:t>人数」で計算するとよいでしょう。</a:t>
            </a:r>
            <a:endParaRPr kumimoji="1" lang="en-US" altLang="ja-JP" sz="1000" b="1" dirty="0">
              <a:solidFill>
                <a:schemeClr val="tx1">
                  <a:lumMod val="75000"/>
                  <a:lumOff val="25000"/>
                </a:schemeClr>
              </a:solidFill>
            </a:endParaRPr>
          </a:p>
          <a:p>
            <a:pPr>
              <a:lnSpc>
                <a:spcPts val="1400"/>
              </a:lnSpc>
            </a:pPr>
            <a:r>
              <a:rPr kumimoji="1" lang="ja-JP" altLang="en-US" sz="1000" b="1" dirty="0">
                <a:solidFill>
                  <a:schemeClr val="tx1">
                    <a:lumMod val="75000"/>
                    <a:lumOff val="25000"/>
                  </a:schemeClr>
                </a:solidFill>
              </a:rPr>
              <a:t>また、経費を多めに計上すれば、節税効果に期待できます。</a:t>
            </a:r>
          </a:p>
        </p:txBody>
      </p:sp>
      <p:sp>
        <p:nvSpPr>
          <p:cNvPr id="47" name="フローチャート: 端子 46">
            <a:extLst>
              <a:ext uri="{FF2B5EF4-FFF2-40B4-BE49-F238E27FC236}">
                <a16:creationId xmlns:a16="http://schemas.microsoft.com/office/drawing/2014/main" id="{CA3ECBAC-6DC4-0972-A1C7-962F50E4331A}"/>
              </a:ext>
            </a:extLst>
          </p:cNvPr>
          <p:cNvSpPr/>
          <p:nvPr/>
        </p:nvSpPr>
        <p:spPr>
          <a:xfrm>
            <a:off x="6831611" y="5178300"/>
            <a:ext cx="1002999" cy="317515"/>
          </a:xfrm>
          <a:prstGeom prst="flowChartTerminator">
            <a:avLst/>
          </a:prstGeom>
          <a:solidFill>
            <a:srgbClr val="F1995D"/>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4" name="テキスト ボックス 43">
            <a:extLst>
              <a:ext uri="{FF2B5EF4-FFF2-40B4-BE49-F238E27FC236}">
                <a16:creationId xmlns:a16="http://schemas.microsoft.com/office/drawing/2014/main" id="{F06830C8-B92C-623B-F3CF-F8AE86B419B6}"/>
              </a:ext>
            </a:extLst>
          </p:cNvPr>
          <p:cNvSpPr txBox="1"/>
          <p:nvPr/>
        </p:nvSpPr>
        <p:spPr>
          <a:xfrm>
            <a:off x="6912963" y="5176446"/>
            <a:ext cx="840295" cy="338554"/>
          </a:xfrm>
          <a:prstGeom prst="rect">
            <a:avLst/>
          </a:prstGeom>
          <a:noFill/>
        </p:spPr>
        <p:txBody>
          <a:bodyPr wrap="none" rtlCol="0">
            <a:spAutoFit/>
          </a:bodyPr>
          <a:lstStyle/>
          <a:p>
            <a:pPr algn="dist"/>
            <a:r>
              <a:rPr kumimoji="1" lang="en-US" altLang="ja-JP" sz="1600" b="1" dirty="0">
                <a:solidFill>
                  <a:schemeClr val="bg1"/>
                </a:solidFill>
                <a:latin typeface="M PLUS 2" pitchFamily="2" charset="-128"/>
                <a:ea typeface="M PLUS 2" pitchFamily="2" charset="-128"/>
                <a:cs typeface="ADLaM Display" panose="02010000000000000000" pitchFamily="2" charset="0"/>
              </a:rPr>
              <a:t>POINT</a:t>
            </a:r>
            <a:endParaRPr kumimoji="1" lang="ja-JP" altLang="en-US" sz="1600" b="1" dirty="0">
              <a:solidFill>
                <a:schemeClr val="bg1"/>
              </a:solidFill>
              <a:latin typeface="M PLUS 2" pitchFamily="2" charset="-128"/>
              <a:ea typeface="M PLUS 2" pitchFamily="2" charset="-128"/>
              <a:cs typeface="ADLaM Display" panose="02010000000000000000" pitchFamily="2" charset="0"/>
            </a:endParaRPr>
          </a:p>
        </p:txBody>
      </p:sp>
      <p:cxnSp>
        <p:nvCxnSpPr>
          <p:cNvPr id="228" name="直線コネクタ 227">
            <a:extLst>
              <a:ext uri="{FF2B5EF4-FFF2-40B4-BE49-F238E27FC236}">
                <a16:creationId xmlns:a16="http://schemas.microsoft.com/office/drawing/2014/main" id="{664BB244-6B37-1535-1ADF-66F8A28F289A}"/>
              </a:ext>
            </a:extLst>
          </p:cNvPr>
          <p:cNvCxnSpPr>
            <a:cxnSpLocks/>
            <a:endCxn id="47" idx="3"/>
          </p:cNvCxnSpPr>
          <p:nvPr/>
        </p:nvCxnSpPr>
        <p:spPr>
          <a:xfrm flipH="1">
            <a:off x="7834610" y="4918602"/>
            <a:ext cx="1216089" cy="418456"/>
          </a:xfrm>
          <a:prstGeom prst="line">
            <a:avLst/>
          </a:prstGeom>
          <a:ln>
            <a:solidFill>
              <a:schemeClr val="accent2">
                <a:lumMod val="75000"/>
              </a:schemeClr>
            </a:solidFill>
          </a:ln>
        </p:spPr>
        <p:style>
          <a:lnRef idx="1">
            <a:schemeClr val="accent5"/>
          </a:lnRef>
          <a:fillRef idx="0">
            <a:schemeClr val="accent5"/>
          </a:fillRef>
          <a:effectRef idx="0">
            <a:schemeClr val="accent5"/>
          </a:effectRef>
          <a:fontRef idx="minor">
            <a:schemeClr val="tx1"/>
          </a:fontRef>
        </p:style>
      </p:cxnSp>
      <p:sp>
        <p:nvSpPr>
          <p:cNvPr id="7" name="正方形/長方形 6">
            <a:extLst>
              <a:ext uri="{FF2B5EF4-FFF2-40B4-BE49-F238E27FC236}">
                <a16:creationId xmlns:a16="http://schemas.microsoft.com/office/drawing/2014/main" id="{6764F246-69AC-8673-6F85-82A3A9E364E7}"/>
              </a:ext>
            </a:extLst>
          </p:cNvPr>
          <p:cNvSpPr/>
          <p:nvPr/>
        </p:nvSpPr>
        <p:spPr>
          <a:xfrm>
            <a:off x="3173514" y="4439423"/>
            <a:ext cx="1414800" cy="378343"/>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2">
                  <a:lumMod val="50000"/>
                </a:schemeClr>
              </a:solidFill>
            </a:endParaRPr>
          </a:p>
        </p:txBody>
      </p:sp>
      <p:sp>
        <p:nvSpPr>
          <p:cNvPr id="127" name="テキスト ボックス 126">
            <a:extLst>
              <a:ext uri="{FF2B5EF4-FFF2-40B4-BE49-F238E27FC236}">
                <a16:creationId xmlns:a16="http://schemas.microsoft.com/office/drawing/2014/main" id="{5644249D-229C-C6C7-B9F3-FE8460D70614}"/>
              </a:ext>
            </a:extLst>
          </p:cNvPr>
          <p:cNvSpPr txBox="1"/>
          <p:nvPr/>
        </p:nvSpPr>
        <p:spPr>
          <a:xfrm>
            <a:off x="3174027" y="4461803"/>
            <a:ext cx="1404809" cy="338554"/>
          </a:xfrm>
          <a:prstGeom prst="rect">
            <a:avLst/>
          </a:prstGeom>
          <a:noFill/>
          <a:ln>
            <a:noFill/>
          </a:ln>
        </p:spPr>
        <p:txBody>
          <a:bodyPr wrap="square" rtlCol="0">
            <a:spAutoFit/>
          </a:bodyPr>
          <a:lstStyle/>
          <a:p>
            <a:pPr algn="ctr"/>
            <a:r>
              <a:rPr kumimoji="1" lang="ja-JP" altLang="en-US" sz="800" b="1" dirty="0">
                <a:solidFill>
                  <a:schemeClr val="bg1"/>
                </a:solidFill>
              </a:rPr>
              <a:t>日本政策金融公庫・</a:t>
            </a:r>
            <a:endParaRPr kumimoji="1" lang="en-US" altLang="ja-JP" sz="800" b="1" dirty="0">
              <a:solidFill>
                <a:schemeClr val="bg1"/>
              </a:solidFill>
            </a:endParaRPr>
          </a:p>
          <a:p>
            <a:pPr algn="ctr"/>
            <a:r>
              <a:rPr kumimoji="1" lang="ja-JP" altLang="en-US" sz="800" b="1" dirty="0">
                <a:solidFill>
                  <a:schemeClr val="bg1"/>
                </a:solidFill>
              </a:rPr>
              <a:t>国民生活事業からの借入金</a:t>
            </a:r>
          </a:p>
        </p:txBody>
      </p:sp>
      <p:sp>
        <p:nvSpPr>
          <p:cNvPr id="12" name="正方形/長方形 11">
            <a:extLst>
              <a:ext uri="{FF2B5EF4-FFF2-40B4-BE49-F238E27FC236}">
                <a16:creationId xmlns:a16="http://schemas.microsoft.com/office/drawing/2014/main" id="{9D6EE545-E443-BD72-1DAF-39183681C9FF}"/>
              </a:ext>
            </a:extLst>
          </p:cNvPr>
          <p:cNvSpPr/>
          <p:nvPr/>
        </p:nvSpPr>
        <p:spPr>
          <a:xfrm>
            <a:off x="0" y="492174"/>
            <a:ext cx="12192000" cy="45719"/>
          </a:xfrm>
          <a:prstGeom prst="rect">
            <a:avLst/>
          </a:prstGeom>
          <a:solidFill>
            <a:schemeClr val="accent5">
              <a:lumMod val="40000"/>
              <a:lumOff val="6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dirty="0">
              <a:solidFill>
                <a:schemeClr val="accent1">
                  <a:lumMod val="20000"/>
                  <a:lumOff val="80000"/>
                </a:schemeClr>
              </a:solidFill>
            </a:endParaRPr>
          </a:p>
        </p:txBody>
      </p:sp>
      <p:sp>
        <p:nvSpPr>
          <p:cNvPr id="48" name="正方形/長方形 47">
            <a:extLst>
              <a:ext uri="{FF2B5EF4-FFF2-40B4-BE49-F238E27FC236}">
                <a16:creationId xmlns:a16="http://schemas.microsoft.com/office/drawing/2014/main" id="{D1943A66-0915-4FDB-C825-FED088418E27}"/>
              </a:ext>
            </a:extLst>
          </p:cNvPr>
          <p:cNvSpPr/>
          <p:nvPr/>
        </p:nvSpPr>
        <p:spPr>
          <a:xfrm>
            <a:off x="6708784" y="666258"/>
            <a:ext cx="43200" cy="237876"/>
          </a:xfrm>
          <a:prstGeom prst="rect">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9" name="正方形/長方形 48">
            <a:extLst>
              <a:ext uri="{FF2B5EF4-FFF2-40B4-BE49-F238E27FC236}">
                <a16:creationId xmlns:a16="http://schemas.microsoft.com/office/drawing/2014/main" id="{CF3AA4D1-3176-E9B0-A977-CAA68788A185}"/>
              </a:ext>
            </a:extLst>
          </p:cNvPr>
          <p:cNvSpPr/>
          <p:nvPr/>
        </p:nvSpPr>
        <p:spPr>
          <a:xfrm>
            <a:off x="6708784" y="2013588"/>
            <a:ext cx="43200" cy="237876"/>
          </a:xfrm>
          <a:prstGeom prst="rect">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nvGrpSpPr>
          <p:cNvPr id="225" name="グループ化 224">
            <a:extLst>
              <a:ext uri="{FF2B5EF4-FFF2-40B4-BE49-F238E27FC236}">
                <a16:creationId xmlns:a16="http://schemas.microsoft.com/office/drawing/2014/main" id="{D6ABACD1-0DAC-ED6F-F916-51AD978425EB}"/>
              </a:ext>
            </a:extLst>
          </p:cNvPr>
          <p:cNvGrpSpPr/>
          <p:nvPr/>
        </p:nvGrpSpPr>
        <p:grpSpPr>
          <a:xfrm>
            <a:off x="325935" y="653480"/>
            <a:ext cx="722282" cy="276999"/>
            <a:chOff x="392610" y="653480"/>
            <a:chExt cx="722282" cy="276999"/>
          </a:xfrm>
        </p:grpSpPr>
        <p:sp>
          <p:nvSpPr>
            <p:cNvPr id="10" name="テキスト ボックス 9">
              <a:extLst>
                <a:ext uri="{FF2B5EF4-FFF2-40B4-BE49-F238E27FC236}">
                  <a16:creationId xmlns:a16="http://schemas.microsoft.com/office/drawing/2014/main" id="{538C41D0-2023-F002-6579-9E4C4E636C32}"/>
                </a:ext>
              </a:extLst>
            </p:cNvPr>
            <p:cNvSpPr txBox="1"/>
            <p:nvPr/>
          </p:nvSpPr>
          <p:spPr>
            <a:xfrm>
              <a:off x="435419" y="653480"/>
              <a:ext cx="679473" cy="276999"/>
            </a:xfrm>
            <a:prstGeom prst="rect">
              <a:avLst/>
            </a:prstGeom>
            <a:noFill/>
          </p:spPr>
          <p:txBody>
            <a:bodyPr wrap="square" rtlCol="0">
              <a:spAutoFit/>
            </a:bodyPr>
            <a:lstStyle/>
            <a:p>
              <a:r>
                <a:rPr kumimoji="1" lang="ja-JP" altLang="en-US" sz="1200" b="1" dirty="0">
                  <a:solidFill>
                    <a:schemeClr val="accent1">
                      <a:lumMod val="50000"/>
                    </a:schemeClr>
                  </a:solidFill>
                </a:rPr>
                <a:t>販売先</a:t>
              </a:r>
            </a:p>
          </p:txBody>
        </p:sp>
        <p:sp>
          <p:nvSpPr>
            <p:cNvPr id="50" name="正方形/長方形 49">
              <a:extLst>
                <a:ext uri="{FF2B5EF4-FFF2-40B4-BE49-F238E27FC236}">
                  <a16:creationId xmlns:a16="http://schemas.microsoft.com/office/drawing/2014/main" id="{E56088CD-C60C-4A6C-50CB-404E98945735}"/>
                </a:ext>
              </a:extLst>
            </p:cNvPr>
            <p:cNvSpPr/>
            <p:nvPr/>
          </p:nvSpPr>
          <p:spPr>
            <a:xfrm>
              <a:off x="392610" y="666258"/>
              <a:ext cx="43200" cy="237876"/>
            </a:xfrm>
            <a:prstGeom prst="rect">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226" name="グループ化 225">
            <a:extLst>
              <a:ext uri="{FF2B5EF4-FFF2-40B4-BE49-F238E27FC236}">
                <a16:creationId xmlns:a16="http://schemas.microsoft.com/office/drawing/2014/main" id="{8F1DDFE4-EACA-9FB4-3CE9-DC1C3989AE6D}"/>
              </a:ext>
            </a:extLst>
          </p:cNvPr>
          <p:cNvGrpSpPr/>
          <p:nvPr/>
        </p:nvGrpSpPr>
        <p:grpSpPr>
          <a:xfrm>
            <a:off x="320583" y="1927122"/>
            <a:ext cx="743502" cy="276999"/>
            <a:chOff x="387258" y="1927122"/>
            <a:chExt cx="743502" cy="276999"/>
          </a:xfrm>
        </p:grpSpPr>
        <p:sp>
          <p:nvSpPr>
            <p:cNvPr id="41" name="テキスト ボックス 40">
              <a:extLst>
                <a:ext uri="{FF2B5EF4-FFF2-40B4-BE49-F238E27FC236}">
                  <a16:creationId xmlns:a16="http://schemas.microsoft.com/office/drawing/2014/main" id="{ECE4A553-1F29-D191-252E-A1E874091D7A}"/>
                </a:ext>
              </a:extLst>
            </p:cNvPr>
            <p:cNvSpPr txBox="1"/>
            <p:nvPr/>
          </p:nvSpPr>
          <p:spPr>
            <a:xfrm>
              <a:off x="434423" y="1927122"/>
              <a:ext cx="696337" cy="276999"/>
            </a:xfrm>
            <a:prstGeom prst="rect">
              <a:avLst/>
            </a:prstGeom>
            <a:noFill/>
          </p:spPr>
          <p:txBody>
            <a:bodyPr wrap="square" rtlCol="0">
              <a:spAutoFit/>
            </a:bodyPr>
            <a:lstStyle/>
            <a:p>
              <a:r>
                <a:rPr kumimoji="1" lang="ja-JP" altLang="en-US" sz="1200" b="1" dirty="0">
                  <a:solidFill>
                    <a:schemeClr val="accent1">
                      <a:lumMod val="50000"/>
                    </a:schemeClr>
                  </a:solidFill>
                </a:rPr>
                <a:t>仕入先</a:t>
              </a:r>
            </a:p>
          </p:txBody>
        </p:sp>
        <p:sp>
          <p:nvSpPr>
            <p:cNvPr id="51" name="正方形/長方形 50">
              <a:extLst>
                <a:ext uri="{FF2B5EF4-FFF2-40B4-BE49-F238E27FC236}">
                  <a16:creationId xmlns:a16="http://schemas.microsoft.com/office/drawing/2014/main" id="{0423DC1B-838E-D1AF-FB30-B1040CF48F51}"/>
                </a:ext>
              </a:extLst>
            </p:cNvPr>
            <p:cNvSpPr/>
            <p:nvPr/>
          </p:nvSpPr>
          <p:spPr>
            <a:xfrm>
              <a:off x="387258" y="1944902"/>
              <a:ext cx="43200" cy="237876"/>
            </a:xfrm>
            <a:prstGeom prst="rect">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227" name="グループ化 226">
            <a:extLst>
              <a:ext uri="{FF2B5EF4-FFF2-40B4-BE49-F238E27FC236}">
                <a16:creationId xmlns:a16="http://schemas.microsoft.com/office/drawing/2014/main" id="{5EF78F11-0A47-732B-2DDC-5F6C57B78B14}"/>
              </a:ext>
            </a:extLst>
          </p:cNvPr>
          <p:cNvGrpSpPr/>
          <p:nvPr/>
        </p:nvGrpSpPr>
        <p:grpSpPr>
          <a:xfrm>
            <a:off x="325543" y="3186985"/>
            <a:ext cx="921377" cy="276999"/>
            <a:chOff x="392218" y="3186985"/>
            <a:chExt cx="921377" cy="276999"/>
          </a:xfrm>
        </p:grpSpPr>
        <p:sp>
          <p:nvSpPr>
            <p:cNvPr id="67" name="テキスト ボックス 66">
              <a:extLst>
                <a:ext uri="{FF2B5EF4-FFF2-40B4-BE49-F238E27FC236}">
                  <a16:creationId xmlns:a16="http://schemas.microsoft.com/office/drawing/2014/main" id="{D240D160-2F2B-9347-342F-CD117BE7F401}"/>
                </a:ext>
              </a:extLst>
            </p:cNvPr>
            <p:cNvSpPr txBox="1"/>
            <p:nvPr/>
          </p:nvSpPr>
          <p:spPr>
            <a:xfrm>
              <a:off x="440347" y="3186985"/>
              <a:ext cx="873248" cy="276999"/>
            </a:xfrm>
            <a:prstGeom prst="rect">
              <a:avLst/>
            </a:prstGeom>
            <a:noFill/>
          </p:spPr>
          <p:txBody>
            <a:bodyPr wrap="square" rtlCol="0">
              <a:spAutoFit/>
            </a:bodyPr>
            <a:lstStyle/>
            <a:p>
              <a:r>
                <a:rPr kumimoji="1" lang="ja-JP" altLang="en-US" sz="1200" b="1" dirty="0">
                  <a:solidFill>
                    <a:schemeClr val="accent1">
                      <a:lumMod val="50000"/>
                    </a:schemeClr>
                  </a:solidFill>
                </a:rPr>
                <a:t>必要資金</a:t>
              </a:r>
            </a:p>
          </p:txBody>
        </p:sp>
        <p:sp>
          <p:nvSpPr>
            <p:cNvPr id="52" name="正方形/長方形 51">
              <a:extLst>
                <a:ext uri="{FF2B5EF4-FFF2-40B4-BE49-F238E27FC236}">
                  <a16:creationId xmlns:a16="http://schemas.microsoft.com/office/drawing/2014/main" id="{297BA096-4F9C-3076-E300-F7CF1B707C54}"/>
                </a:ext>
              </a:extLst>
            </p:cNvPr>
            <p:cNvSpPr/>
            <p:nvPr/>
          </p:nvSpPr>
          <p:spPr>
            <a:xfrm>
              <a:off x="392218" y="3201518"/>
              <a:ext cx="43200" cy="237876"/>
            </a:xfrm>
            <a:prstGeom prst="rect">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230" name="グループ化 229">
            <a:extLst>
              <a:ext uri="{FF2B5EF4-FFF2-40B4-BE49-F238E27FC236}">
                <a16:creationId xmlns:a16="http://schemas.microsoft.com/office/drawing/2014/main" id="{631584EC-ED14-EE7A-66D4-22976F5CA241}"/>
              </a:ext>
            </a:extLst>
          </p:cNvPr>
          <p:cNvGrpSpPr/>
          <p:nvPr/>
        </p:nvGrpSpPr>
        <p:grpSpPr>
          <a:xfrm>
            <a:off x="288916" y="5594485"/>
            <a:ext cx="5758528" cy="1041837"/>
            <a:chOff x="288916" y="5588357"/>
            <a:chExt cx="5758528" cy="1041837"/>
          </a:xfrm>
        </p:grpSpPr>
        <p:sp>
          <p:nvSpPr>
            <p:cNvPr id="142" name="正方形/長方形 141">
              <a:extLst>
                <a:ext uri="{FF2B5EF4-FFF2-40B4-BE49-F238E27FC236}">
                  <a16:creationId xmlns:a16="http://schemas.microsoft.com/office/drawing/2014/main" id="{B717AABF-5E92-9F4B-3488-8D7B19A279B0}"/>
                </a:ext>
              </a:extLst>
            </p:cNvPr>
            <p:cNvSpPr/>
            <p:nvPr/>
          </p:nvSpPr>
          <p:spPr>
            <a:xfrm>
              <a:off x="4847990" y="5876977"/>
              <a:ext cx="1199454" cy="302734"/>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39" name="正方形/長方形 138">
              <a:extLst>
                <a:ext uri="{FF2B5EF4-FFF2-40B4-BE49-F238E27FC236}">
                  <a16:creationId xmlns:a16="http://schemas.microsoft.com/office/drawing/2014/main" id="{B7AC3261-AB44-38A2-2C1A-05BED2BD8EE9}"/>
                </a:ext>
              </a:extLst>
            </p:cNvPr>
            <p:cNvSpPr/>
            <p:nvPr/>
          </p:nvSpPr>
          <p:spPr>
            <a:xfrm>
              <a:off x="288916" y="5876977"/>
              <a:ext cx="1378099" cy="300603"/>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51" name="テキスト ボックス 150">
              <a:extLst>
                <a:ext uri="{FF2B5EF4-FFF2-40B4-BE49-F238E27FC236}">
                  <a16:creationId xmlns:a16="http://schemas.microsoft.com/office/drawing/2014/main" id="{7C149956-6A6A-B091-3A8F-1B0C3EF18B1B}"/>
                </a:ext>
              </a:extLst>
            </p:cNvPr>
            <p:cNvSpPr txBox="1"/>
            <p:nvPr/>
          </p:nvSpPr>
          <p:spPr>
            <a:xfrm>
              <a:off x="689961" y="5914663"/>
              <a:ext cx="576009" cy="246221"/>
            </a:xfrm>
            <a:prstGeom prst="rect">
              <a:avLst/>
            </a:prstGeom>
            <a:noFill/>
          </p:spPr>
          <p:txBody>
            <a:bodyPr wrap="none" rtlCol="0">
              <a:spAutoFit/>
            </a:bodyPr>
            <a:lstStyle/>
            <a:p>
              <a:pPr algn="ctr"/>
              <a:r>
                <a:rPr kumimoji="1" lang="ja-JP" altLang="en-US" sz="1000" b="1" dirty="0">
                  <a:solidFill>
                    <a:schemeClr val="bg1"/>
                  </a:solidFill>
                </a:rPr>
                <a:t>借入先</a:t>
              </a:r>
            </a:p>
          </p:txBody>
        </p:sp>
        <p:sp>
          <p:nvSpPr>
            <p:cNvPr id="140" name="正方形/長方形 139">
              <a:extLst>
                <a:ext uri="{FF2B5EF4-FFF2-40B4-BE49-F238E27FC236}">
                  <a16:creationId xmlns:a16="http://schemas.microsoft.com/office/drawing/2014/main" id="{87EE6FE3-1102-77A5-24F8-FFEA3FF06FFB}"/>
                </a:ext>
              </a:extLst>
            </p:cNvPr>
            <p:cNvSpPr/>
            <p:nvPr/>
          </p:nvSpPr>
          <p:spPr>
            <a:xfrm>
              <a:off x="1677994" y="5876977"/>
              <a:ext cx="2098654" cy="300603"/>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52" name="テキスト ボックス 151">
              <a:extLst>
                <a:ext uri="{FF2B5EF4-FFF2-40B4-BE49-F238E27FC236}">
                  <a16:creationId xmlns:a16="http://schemas.microsoft.com/office/drawing/2014/main" id="{BC2A9D15-1F8D-5B47-5E3E-3069BA3BD63A}"/>
                </a:ext>
              </a:extLst>
            </p:cNvPr>
            <p:cNvSpPr txBox="1"/>
            <p:nvPr/>
          </p:nvSpPr>
          <p:spPr>
            <a:xfrm>
              <a:off x="2506748" y="5914663"/>
              <a:ext cx="441146" cy="246221"/>
            </a:xfrm>
            <a:prstGeom prst="rect">
              <a:avLst/>
            </a:prstGeom>
            <a:noFill/>
          </p:spPr>
          <p:txBody>
            <a:bodyPr wrap="none" rtlCol="0">
              <a:spAutoFit/>
            </a:bodyPr>
            <a:lstStyle/>
            <a:p>
              <a:pPr algn="ctr"/>
              <a:r>
                <a:rPr lang="ja-JP" altLang="en-US" sz="1000" b="1" dirty="0">
                  <a:solidFill>
                    <a:schemeClr val="bg1"/>
                  </a:solidFill>
                </a:rPr>
                <a:t>種類</a:t>
              </a:r>
              <a:endParaRPr kumimoji="1" lang="ja-JP" altLang="en-US" sz="1000" b="1" dirty="0">
                <a:solidFill>
                  <a:schemeClr val="bg1"/>
                </a:solidFill>
              </a:endParaRPr>
            </a:p>
          </p:txBody>
        </p:sp>
        <p:sp>
          <p:nvSpPr>
            <p:cNvPr id="141" name="正方形/長方形 140">
              <a:extLst>
                <a:ext uri="{FF2B5EF4-FFF2-40B4-BE49-F238E27FC236}">
                  <a16:creationId xmlns:a16="http://schemas.microsoft.com/office/drawing/2014/main" id="{6AAFB1F2-DDEB-DB3B-E194-3BBE08D1844A}"/>
                </a:ext>
              </a:extLst>
            </p:cNvPr>
            <p:cNvSpPr/>
            <p:nvPr/>
          </p:nvSpPr>
          <p:spPr>
            <a:xfrm>
              <a:off x="3788434" y="5876977"/>
              <a:ext cx="1045843" cy="300603"/>
            </a:xfrm>
            <a:prstGeom prst="rect">
              <a:avLst/>
            </a:prstGeom>
            <a:solidFill>
              <a:srgbClr val="9DC3E6"/>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53" name="テキスト ボックス 152">
              <a:extLst>
                <a:ext uri="{FF2B5EF4-FFF2-40B4-BE49-F238E27FC236}">
                  <a16:creationId xmlns:a16="http://schemas.microsoft.com/office/drawing/2014/main" id="{D1D59A21-C704-3CE9-9CF8-70100292D571}"/>
                </a:ext>
              </a:extLst>
            </p:cNvPr>
            <p:cNvSpPr txBox="1"/>
            <p:nvPr/>
          </p:nvSpPr>
          <p:spPr>
            <a:xfrm>
              <a:off x="4090782" y="5914663"/>
              <a:ext cx="441146" cy="246221"/>
            </a:xfrm>
            <a:prstGeom prst="rect">
              <a:avLst/>
            </a:prstGeom>
            <a:noFill/>
          </p:spPr>
          <p:txBody>
            <a:bodyPr wrap="none" rtlCol="0">
              <a:spAutoFit/>
            </a:bodyPr>
            <a:lstStyle/>
            <a:p>
              <a:pPr algn="ctr"/>
              <a:r>
                <a:rPr lang="ja-JP" altLang="en-US" sz="1000" b="1" dirty="0">
                  <a:solidFill>
                    <a:schemeClr val="bg1"/>
                  </a:solidFill>
                </a:rPr>
                <a:t>金額</a:t>
              </a:r>
              <a:endParaRPr kumimoji="1" lang="ja-JP" altLang="en-US" sz="1000" b="1" dirty="0">
                <a:solidFill>
                  <a:schemeClr val="bg1"/>
                </a:solidFill>
              </a:endParaRPr>
            </a:p>
          </p:txBody>
        </p:sp>
        <p:sp>
          <p:nvSpPr>
            <p:cNvPr id="154" name="テキスト ボックス 153">
              <a:extLst>
                <a:ext uri="{FF2B5EF4-FFF2-40B4-BE49-F238E27FC236}">
                  <a16:creationId xmlns:a16="http://schemas.microsoft.com/office/drawing/2014/main" id="{CF4FC010-EF8B-832A-6164-99094012C10D}"/>
                </a:ext>
              </a:extLst>
            </p:cNvPr>
            <p:cNvSpPr txBox="1"/>
            <p:nvPr/>
          </p:nvSpPr>
          <p:spPr>
            <a:xfrm>
              <a:off x="5163024" y="5913790"/>
              <a:ext cx="569387" cy="247966"/>
            </a:xfrm>
            <a:prstGeom prst="rect">
              <a:avLst/>
            </a:prstGeom>
            <a:noFill/>
          </p:spPr>
          <p:txBody>
            <a:bodyPr wrap="none" rtlCol="0">
              <a:spAutoFit/>
            </a:bodyPr>
            <a:lstStyle/>
            <a:p>
              <a:pPr algn="ctr"/>
              <a:r>
                <a:rPr lang="ja-JP" altLang="en-US" sz="1000" b="1" dirty="0">
                  <a:solidFill>
                    <a:schemeClr val="bg1"/>
                  </a:solidFill>
                </a:rPr>
                <a:t>返済額</a:t>
              </a:r>
              <a:endParaRPr kumimoji="1" lang="ja-JP" altLang="en-US" sz="1000" b="1" dirty="0">
                <a:solidFill>
                  <a:schemeClr val="bg1"/>
                </a:solidFill>
              </a:endParaRPr>
            </a:p>
          </p:txBody>
        </p:sp>
        <p:sp>
          <p:nvSpPr>
            <p:cNvPr id="143" name="正方形/長方形 142">
              <a:extLst>
                <a:ext uri="{FF2B5EF4-FFF2-40B4-BE49-F238E27FC236}">
                  <a16:creationId xmlns:a16="http://schemas.microsoft.com/office/drawing/2014/main" id="{044D0E31-A99B-219E-DD05-B15DCEEC9801}"/>
                </a:ext>
              </a:extLst>
            </p:cNvPr>
            <p:cNvSpPr/>
            <p:nvPr/>
          </p:nvSpPr>
          <p:spPr>
            <a:xfrm>
              <a:off x="288916" y="6188861"/>
              <a:ext cx="1378099" cy="441333"/>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55" name="テキスト ボックス 154">
              <a:extLst>
                <a:ext uri="{FF2B5EF4-FFF2-40B4-BE49-F238E27FC236}">
                  <a16:creationId xmlns:a16="http://schemas.microsoft.com/office/drawing/2014/main" id="{229BDB4A-EB86-8848-30C8-9CAD3AFAA40E}"/>
                </a:ext>
              </a:extLst>
            </p:cNvPr>
            <p:cNvSpPr txBox="1"/>
            <p:nvPr/>
          </p:nvSpPr>
          <p:spPr>
            <a:xfrm>
              <a:off x="338329" y="6294111"/>
              <a:ext cx="1279272" cy="230832"/>
            </a:xfrm>
            <a:prstGeom prst="rect">
              <a:avLst/>
            </a:prstGeom>
            <a:noFill/>
          </p:spPr>
          <p:txBody>
            <a:bodyPr wrap="square" rtlCol="0">
              <a:spAutoFit/>
            </a:bodyPr>
            <a:lstStyle/>
            <a:p>
              <a:pPr algn="ctr"/>
              <a:r>
                <a:rPr kumimoji="1" lang="ja-JP" altLang="en-US" sz="900" b="1" dirty="0">
                  <a:solidFill>
                    <a:schemeClr val="tx1">
                      <a:lumMod val="50000"/>
                      <a:lumOff val="50000"/>
                    </a:schemeClr>
                  </a:solidFill>
                </a:rPr>
                <a:t>●●銀行</a:t>
              </a:r>
              <a:r>
                <a:rPr kumimoji="1" lang="en-US" altLang="ja-JP" sz="900" b="1" dirty="0">
                  <a:solidFill>
                    <a:schemeClr val="tx1">
                      <a:lumMod val="50000"/>
                      <a:lumOff val="50000"/>
                    </a:schemeClr>
                  </a:solidFill>
                </a:rPr>
                <a:t>××</a:t>
              </a:r>
              <a:r>
                <a:rPr kumimoji="1" lang="ja-JP" altLang="en-US" sz="900" b="1" dirty="0">
                  <a:solidFill>
                    <a:schemeClr val="tx1">
                      <a:lumMod val="50000"/>
                      <a:lumOff val="50000"/>
                    </a:schemeClr>
                  </a:solidFill>
                </a:rPr>
                <a:t>支店</a:t>
              </a:r>
            </a:p>
          </p:txBody>
        </p:sp>
        <p:sp>
          <p:nvSpPr>
            <p:cNvPr id="144" name="正方形/長方形 143">
              <a:extLst>
                <a:ext uri="{FF2B5EF4-FFF2-40B4-BE49-F238E27FC236}">
                  <a16:creationId xmlns:a16="http://schemas.microsoft.com/office/drawing/2014/main" id="{AFC82449-D6AA-382D-C98C-AC2F70158461}"/>
                </a:ext>
              </a:extLst>
            </p:cNvPr>
            <p:cNvSpPr/>
            <p:nvPr/>
          </p:nvSpPr>
          <p:spPr>
            <a:xfrm>
              <a:off x="1677848" y="6188861"/>
              <a:ext cx="2098800" cy="441332"/>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57" name="テキスト ボックス 156">
              <a:extLst>
                <a:ext uri="{FF2B5EF4-FFF2-40B4-BE49-F238E27FC236}">
                  <a16:creationId xmlns:a16="http://schemas.microsoft.com/office/drawing/2014/main" id="{43829D9C-C872-8303-8C9C-81832C98A465}"/>
                </a:ext>
              </a:extLst>
            </p:cNvPr>
            <p:cNvSpPr txBox="1"/>
            <p:nvPr/>
          </p:nvSpPr>
          <p:spPr>
            <a:xfrm>
              <a:off x="1690748" y="6224861"/>
              <a:ext cx="1934733" cy="369332"/>
            </a:xfrm>
            <a:prstGeom prst="rect">
              <a:avLst/>
            </a:prstGeom>
            <a:noFill/>
          </p:spPr>
          <p:txBody>
            <a:bodyPr wrap="square" rtlCol="0">
              <a:spAutoFit/>
            </a:bodyPr>
            <a:lstStyle/>
            <a:p>
              <a:r>
                <a:rPr kumimoji="1" lang="ja-JP" altLang="en-US" sz="900" b="1" dirty="0">
                  <a:solidFill>
                    <a:schemeClr val="tx1">
                      <a:lumMod val="50000"/>
                      <a:lumOff val="50000"/>
                    </a:schemeClr>
                  </a:solidFill>
                </a:rPr>
                <a:t>カードローン、教育ローン、住宅ローンなど種類を書きましょう。</a:t>
              </a:r>
            </a:p>
          </p:txBody>
        </p:sp>
        <p:sp>
          <p:nvSpPr>
            <p:cNvPr id="145" name="正方形/長方形 144">
              <a:extLst>
                <a:ext uri="{FF2B5EF4-FFF2-40B4-BE49-F238E27FC236}">
                  <a16:creationId xmlns:a16="http://schemas.microsoft.com/office/drawing/2014/main" id="{0D4E1A63-66C5-D813-0070-87CD2B2A225D}"/>
                </a:ext>
              </a:extLst>
            </p:cNvPr>
            <p:cNvSpPr/>
            <p:nvPr/>
          </p:nvSpPr>
          <p:spPr>
            <a:xfrm>
              <a:off x="3788437" y="6188861"/>
              <a:ext cx="1045840" cy="441332"/>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159" name="テキスト ボックス 158">
              <a:extLst>
                <a:ext uri="{FF2B5EF4-FFF2-40B4-BE49-F238E27FC236}">
                  <a16:creationId xmlns:a16="http://schemas.microsoft.com/office/drawing/2014/main" id="{F1C0E06A-7453-915D-E2FA-936A4F031667}"/>
                </a:ext>
              </a:extLst>
            </p:cNvPr>
            <p:cNvSpPr txBox="1"/>
            <p:nvPr/>
          </p:nvSpPr>
          <p:spPr>
            <a:xfrm>
              <a:off x="4014337" y="6294111"/>
              <a:ext cx="819940" cy="230832"/>
            </a:xfrm>
            <a:prstGeom prst="rect">
              <a:avLst/>
            </a:prstGeom>
            <a:noFill/>
          </p:spPr>
          <p:txBody>
            <a:bodyPr wrap="square" rtlCol="0">
              <a:spAutoFit/>
            </a:bodyPr>
            <a:lstStyle/>
            <a:p>
              <a:r>
                <a:rPr kumimoji="1" lang="ja-JP" altLang="en-US" sz="900" b="1" dirty="0">
                  <a:solidFill>
                    <a:schemeClr val="tx1">
                      <a:lumMod val="50000"/>
                      <a:lumOff val="50000"/>
                    </a:schemeClr>
                  </a:solidFill>
                </a:rPr>
                <a:t>●●●万円</a:t>
              </a:r>
            </a:p>
          </p:txBody>
        </p:sp>
        <p:sp>
          <p:nvSpPr>
            <p:cNvPr id="146" name="正方形/長方形 145">
              <a:extLst>
                <a:ext uri="{FF2B5EF4-FFF2-40B4-BE49-F238E27FC236}">
                  <a16:creationId xmlns:a16="http://schemas.microsoft.com/office/drawing/2014/main" id="{41AA0A04-BE28-07D3-109A-F44F73F29720}"/>
                </a:ext>
              </a:extLst>
            </p:cNvPr>
            <p:cNvSpPr/>
            <p:nvPr/>
          </p:nvSpPr>
          <p:spPr>
            <a:xfrm>
              <a:off x="4848644" y="6188862"/>
              <a:ext cx="1198800" cy="441110"/>
            </a:xfrm>
            <a:prstGeom prst="rect">
              <a:avLst/>
            </a:prstGeom>
            <a:solidFill>
              <a:schemeClr val="bg1">
                <a:lumMod val="9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chemeClr val="bg1"/>
                </a:solidFill>
              </a:endParaRPr>
            </a:p>
          </p:txBody>
        </p:sp>
        <p:sp>
          <p:nvSpPr>
            <p:cNvPr id="8" name="テキスト ボックス 7">
              <a:extLst>
                <a:ext uri="{FF2B5EF4-FFF2-40B4-BE49-F238E27FC236}">
                  <a16:creationId xmlns:a16="http://schemas.microsoft.com/office/drawing/2014/main" id="{31A8494D-D9EF-1819-BF09-8FE2C7E18E0C}"/>
                </a:ext>
              </a:extLst>
            </p:cNvPr>
            <p:cNvSpPr txBox="1"/>
            <p:nvPr/>
          </p:nvSpPr>
          <p:spPr>
            <a:xfrm>
              <a:off x="5227504" y="6294111"/>
              <a:ext cx="819940" cy="230832"/>
            </a:xfrm>
            <a:prstGeom prst="rect">
              <a:avLst/>
            </a:prstGeom>
            <a:noFill/>
          </p:spPr>
          <p:txBody>
            <a:bodyPr wrap="square" rtlCol="0">
              <a:spAutoFit/>
            </a:bodyPr>
            <a:lstStyle/>
            <a:p>
              <a:r>
                <a:rPr kumimoji="1" lang="ja-JP" altLang="en-US" sz="900" b="1" dirty="0">
                  <a:solidFill>
                    <a:schemeClr val="tx1">
                      <a:lumMod val="50000"/>
                      <a:lumOff val="50000"/>
                    </a:schemeClr>
                  </a:solidFill>
                </a:rPr>
                <a:t>●●●万円</a:t>
              </a:r>
            </a:p>
          </p:txBody>
        </p:sp>
        <p:grpSp>
          <p:nvGrpSpPr>
            <p:cNvPr id="229" name="グループ化 228">
              <a:extLst>
                <a:ext uri="{FF2B5EF4-FFF2-40B4-BE49-F238E27FC236}">
                  <a16:creationId xmlns:a16="http://schemas.microsoft.com/office/drawing/2014/main" id="{7F6646CD-E8B3-DF4D-44ED-860EB478F638}"/>
                </a:ext>
              </a:extLst>
            </p:cNvPr>
            <p:cNvGrpSpPr/>
            <p:nvPr/>
          </p:nvGrpSpPr>
          <p:grpSpPr>
            <a:xfrm>
              <a:off x="328745" y="5588357"/>
              <a:ext cx="881024" cy="276999"/>
              <a:chOff x="395420" y="5588357"/>
              <a:chExt cx="881024" cy="276999"/>
            </a:xfrm>
          </p:grpSpPr>
          <p:sp>
            <p:nvSpPr>
              <p:cNvPr id="163" name="テキスト ボックス 162">
                <a:extLst>
                  <a:ext uri="{FF2B5EF4-FFF2-40B4-BE49-F238E27FC236}">
                    <a16:creationId xmlns:a16="http://schemas.microsoft.com/office/drawing/2014/main" id="{7FDD568E-D1AB-67D3-2497-6CAB5CC5FB04}"/>
                  </a:ext>
                </a:extLst>
              </p:cNvPr>
              <p:cNvSpPr txBox="1"/>
              <p:nvPr/>
            </p:nvSpPr>
            <p:spPr>
              <a:xfrm>
                <a:off x="434423" y="5588357"/>
                <a:ext cx="842021" cy="276999"/>
              </a:xfrm>
              <a:prstGeom prst="rect">
                <a:avLst/>
              </a:prstGeom>
              <a:noFill/>
            </p:spPr>
            <p:txBody>
              <a:bodyPr wrap="square" rtlCol="0">
                <a:spAutoFit/>
              </a:bodyPr>
              <a:lstStyle/>
              <a:p>
                <a:r>
                  <a:rPr kumimoji="1" lang="ja-JP" altLang="en-US" sz="1200" b="1" dirty="0">
                    <a:solidFill>
                      <a:schemeClr val="accent1">
                        <a:lumMod val="50000"/>
                      </a:schemeClr>
                    </a:solidFill>
                  </a:rPr>
                  <a:t>借入状況</a:t>
                </a:r>
              </a:p>
            </p:txBody>
          </p:sp>
          <p:sp>
            <p:nvSpPr>
              <p:cNvPr id="53" name="正方形/長方形 52">
                <a:extLst>
                  <a:ext uri="{FF2B5EF4-FFF2-40B4-BE49-F238E27FC236}">
                    <a16:creationId xmlns:a16="http://schemas.microsoft.com/office/drawing/2014/main" id="{F4D2AC94-5E90-E7EB-CC4A-510D0E352F34}"/>
                  </a:ext>
                </a:extLst>
              </p:cNvPr>
              <p:cNvSpPr/>
              <p:nvPr/>
            </p:nvSpPr>
            <p:spPr>
              <a:xfrm>
                <a:off x="395420" y="5603491"/>
                <a:ext cx="43200" cy="237876"/>
              </a:xfrm>
              <a:prstGeom prst="rect">
                <a:avLst/>
              </a:prstGeom>
              <a:solidFill>
                <a:schemeClr val="accent5">
                  <a:lumMod val="5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spTree>
    <p:extLst>
      <p:ext uri="{BB962C8B-B14F-4D97-AF65-F5344CB8AC3E}">
        <p14:creationId xmlns:p14="http://schemas.microsoft.com/office/powerpoint/2010/main" val="728196907"/>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1104</TotalTime>
  <Words>916</Words>
  <Application>Microsoft Office PowerPoint</Application>
  <PresentationFormat>ワイド画面</PresentationFormat>
  <Paragraphs>157</Paragraphs>
  <Slides>4</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4</vt:i4>
      </vt:variant>
    </vt:vector>
  </HeadingPairs>
  <TitlesOfParts>
    <vt:vector size="10" baseType="lpstr">
      <vt:lpstr>M PLUS 2</vt:lpstr>
      <vt:lpstr>游ゴシック</vt:lpstr>
      <vt:lpstr>游ゴシック Light</vt:lpstr>
      <vt:lpstr>Abadi</vt:lpstr>
      <vt:lpstr>Arial</vt:lpstr>
      <vt:lpstr>Office テーマ</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terms:created xsi:type="dcterms:W3CDTF">2023-11-21T06:05:08Z</dcterms:created>
  <dcterms:modified xsi:type="dcterms:W3CDTF">2024-02-22T01:26:03Z</dcterms:modified>
</cp:coreProperties>
</file>

<file path=docProps/thumbnail.jpeg>
</file>